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77" r:id="rId2"/>
    <p:sldId id="270" r:id="rId3"/>
    <p:sldId id="271" r:id="rId4"/>
    <p:sldId id="272" r:id="rId5"/>
    <p:sldId id="273" r:id="rId6"/>
    <p:sldId id="274" r:id="rId7"/>
    <p:sldId id="309" r:id="rId8"/>
    <p:sldId id="305" r:id="rId9"/>
    <p:sldId id="306" r:id="rId10"/>
    <p:sldId id="302" r:id="rId11"/>
    <p:sldId id="311" r:id="rId12"/>
    <p:sldId id="259" r:id="rId13"/>
    <p:sldId id="260" r:id="rId14"/>
    <p:sldId id="279" r:id="rId15"/>
    <p:sldId id="258" r:id="rId16"/>
    <p:sldId id="282" r:id="rId17"/>
    <p:sldId id="262" r:id="rId18"/>
    <p:sldId id="284" r:id="rId19"/>
    <p:sldId id="286" r:id="rId20"/>
    <p:sldId id="287" r:id="rId21"/>
    <p:sldId id="299" r:id="rId22"/>
    <p:sldId id="264" r:id="rId23"/>
    <p:sldId id="263" r:id="rId24"/>
    <p:sldId id="316" r:id="rId25"/>
    <p:sldId id="318" r:id="rId26"/>
    <p:sldId id="297" r:id="rId27"/>
    <p:sldId id="269" r:id="rId28"/>
    <p:sldId id="314" r:id="rId29"/>
    <p:sldId id="319" r:id="rId30"/>
    <p:sldId id="303" r:id="rId31"/>
    <p:sldId id="321" r:id="rId32"/>
    <p:sldId id="315" r:id="rId33"/>
    <p:sldId id="320" r:id="rId34"/>
    <p:sldId id="307" r:id="rId35"/>
    <p:sldId id="308" r:id="rId36"/>
    <p:sldId id="317" r:id="rId37"/>
    <p:sldId id="298" r:id="rId38"/>
  </p:sldIdLst>
  <p:sldSz cx="12192000" cy="6858000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5" autoAdjust="0"/>
    <p:restoredTop sz="93372" autoAdjust="0"/>
  </p:normalViewPr>
  <p:slideViewPr>
    <p:cSldViewPr snapToGrid="0">
      <p:cViewPr varScale="1">
        <p:scale>
          <a:sx n="107" d="100"/>
          <a:sy n="107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Pasta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/>
              <a:t>INDICE DE ENVELHECIMENTO  2015 A 2021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7.9247594050743664E-2"/>
          <c:y val="0.16245370370370371"/>
          <c:w val="0.89019685039370078"/>
          <c:h val="0.61498432487605714"/>
        </c:manualLayout>
      </c:layout>
      <c:lineChart>
        <c:grouping val="standard"/>
        <c:varyColors val="0"/>
        <c:ser>
          <c:idx val="0"/>
          <c:order val="0"/>
          <c:tx>
            <c:strRef>
              <c:f>Planilha1!$B$4</c:f>
              <c:strCache>
                <c:ptCount val="1"/>
                <c:pt idx="0">
                  <c:v>ESTADO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0"/>
                  <c:y val="2.77777777777776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6D9-47F9-97AA-240BEE9A9A99}"/>
                </c:ext>
              </c:extLst>
            </c:dLbl>
            <c:dLbl>
              <c:idx val="1"/>
              <c:layout>
                <c:manualLayout>
                  <c:x val="5.5555555555555558E-3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D9-47F9-97AA-240BEE9A9A99}"/>
                </c:ext>
              </c:extLst>
            </c:dLbl>
            <c:dLbl>
              <c:idx val="2"/>
              <c:layout>
                <c:manualLayout>
                  <c:x val="2.7777777777777779E-3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6D9-47F9-97AA-240BEE9A9A99}"/>
                </c:ext>
              </c:extLst>
            </c:dLbl>
            <c:dLbl>
              <c:idx val="3"/>
              <c:layout>
                <c:manualLayout>
                  <c:x val="2.7777777777777779E-3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6D9-47F9-97AA-240BEE9A9A99}"/>
                </c:ext>
              </c:extLst>
            </c:dLbl>
            <c:dLbl>
              <c:idx val="4"/>
              <c:layout>
                <c:manualLayout>
                  <c:x val="-1.0185067526415994E-16"/>
                  <c:y val="2.31481481481481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6D9-47F9-97AA-240BEE9A9A99}"/>
                </c:ext>
              </c:extLst>
            </c:dLbl>
            <c:dLbl>
              <c:idx val="5"/>
              <c:layout>
                <c:manualLayout>
                  <c:x val="0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6D9-47F9-97AA-240BEE9A9A99}"/>
                </c:ext>
              </c:extLst>
            </c:dLbl>
            <c:dLbl>
              <c:idx val="6"/>
              <c:layout>
                <c:manualLayout>
                  <c:x val="0"/>
                  <c:y val="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6D9-47F9-97AA-240BEE9A9A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Planilha1!$C$3:$I$3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Planilha1!$C$4:$I$4</c:f>
              <c:numCache>
                <c:formatCode>General</c:formatCode>
                <c:ptCount val="7"/>
                <c:pt idx="0">
                  <c:v>67.2</c:v>
                </c:pt>
                <c:pt idx="1">
                  <c:v>69.78</c:v>
                </c:pt>
                <c:pt idx="2">
                  <c:v>72.47</c:v>
                </c:pt>
                <c:pt idx="3">
                  <c:v>75.25</c:v>
                </c:pt>
                <c:pt idx="4">
                  <c:v>78.13</c:v>
                </c:pt>
                <c:pt idx="5">
                  <c:v>81.11</c:v>
                </c:pt>
                <c:pt idx="6">
                  <c:v>83.85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E6D9-47F9-97AA-240BEE9A9A99}"/>
            </c:ext>
          </c:extLst>
        </c:ser>
        <c:ser>
          <c:idx val="1"/>
          <c:order val="1"/>
          <c:tx>
            <c:strRef>
              <c:f>Planilha1!$B$5</c:f>
              <c:strCache>
                <c:ptCount val="1"/>
                <c:pt idx="0">
                  <c:v>R.G*.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777777777777803E-3"/>
                  <c:y val="-3.703703703703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6D9-47F9-97AA-240BEE9A9A99}"/>
                </c:ext>
              </c:extLst>
            </c:dLbl>
            <c:dLbl>
              <c:idx val="1"/>
              <c:layout>
                <c:manualLayout>
                  <c:x val="-2.7777777777777779E-3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6D9-47F9-97AA-240BEE9A9A99}"/>
                </c:ext>
              </c:extLst>
            </c:dLbl>
            <c:dLbl>
              <c:idx val="2"/>
              <c:layout>
                <c:manualLayout>
                  <c:x val="0"/>
                  <c:y val="-3.70370370370370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6D9-47F9-97AA-240BEE9A9A99}"/>
                </c:ext>
              </c:extLst>
            </c:dLbl>
            <c:dLbl>
              <c:idx val="3"/>
              <c:layout>
                <c:manualLayout>
                  <c:x val="-5.5555555555556572E-3"/>
                  <c:y val="-3.2407407407407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6D9-47F9-97AA-240BEE9A9A99}"/>
                </c:ext>
              </c:extLst>
            </c:dLbl>
            <c:dLbl>
              <c:idx val="4"/>
              <c:layout>
                <c:manualLayout>
                  <c:x val="-1.9444444444444545E-2"/>
                  <c:y val="-5.0925925925925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6D9-47F9-97AA-240BEE9A9A99}"/>
                </c:ext>
              </c:extLst>
            </c:dLbl>
            <c:dLbl>
              <c:idx val="5"/>
              <c:layout>
                <c:manualLayout>
                  <c:x val="-8.3333333333334356E-3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6D9-47F9-97AA-240BEE9A9A99}"/>
                </c:ext>
              </c:extLst>
            </c:dLbl>
            <c:dLbl>
              <c:idx val="6"/>
              <c:layout>
                <c:manualLayout>
                  <c:x val="-2.7777777777777779E-3"/>
                  <c:y val="-3.703703703703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6D9-47F9-97AA-240BEE9A9A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Planilha1!$C$3:$I$3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Planilha1!$C$5:$I$5</c:f>
              <c:numCache>
                <c:formatCode>General</c:formatCode>
                <c:ptCount val="7"/>
                <c:pt idx="0">
                  <c:v>69.209999999999994</c:v>
                </c:pt>
                <c:pt idx="1">
                  <c:v>72.09</c:v>
                </c:pt>
                <c:pt idx="2">
                  <c:v>75.09</c:v>
                </c:pt>
                <c:pt idx="3">
                  <c:v>78.209999999999994</c:v>
                </c:pt>
                <c:pt idx="4">
                  <c:v>81.45</c:v>
                </c:pt>
                <c:pt idx="5">
                  <c:v>84.83</c:v>
                </c:pt>
                <c:pt idx="6">
                  <c:v>88.07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E6D9-47F9-97AA-240BEE9A9A99}"/>
            </c:ext>
          </c:extLst>
        </c:ser>
        <c:ser>
          <c:idx val="2"/>
          <c:order val="2"/>
          <c:tx>
            <c:strRef>
              <c:f>Planilha1!$B$6</c:f>
              <c:strCache>
                <c:ptCount val="1"/>
                <c:pt idx="0">
                  <c:v>MUNICÍPIO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0"/>
                  <c:y val="-5.0925925925925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6D9-47F9-97AA-240BEE9A9A99}"/>
                </c:ext>
              </c:extLst>
            </c:dLbl>
            <c:dLbl>
              <c:idx val="1"/>
              <c:layout>
                <c:manualLayout>
                  <c:x val="0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6D9-47F9-97AA-240BEE9A9A99}"/>
                </c:ext>
              </c:extLst>
            </c:dLbl>
            <c:dLbl>
              <c:idx val="2"/>
              <c:layout>
                <c:manualLayout>
                  <c:x val="-5.5555555555555046E-3"/>
                  <c:y val="-4.62962962962963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E6D9-47F9-97AA-240BEE9A9A99}"/>
                </c:ext>
              </c:extLst>
            </c:dLbl>
            <c:dLbl>
              <c:idx val="3"/>
              <c:layout>
                <c:manualLayout>
                  <c:x val="-8.3333333333333332E-3"/>
                  <c:y val="-3.24074074074074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E6D9-47F9-97AA-240BEE9A9A99}"/>
                </c:ext>
              </c:extLst>
            </c:dLbl>
            <c:dLbl>
              <c:idx val="4"/>
              <c:layout>
                <c:manualLayout>
                  <c:x val="-2.7777777777778798E-3"/>
                  <c:y val="-5.5555555555555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E6D9-47F9-97AA-240BEE9A9A99}"/>
                </c:ext>
              </c:extLst>
            </c:dLbl>
            <c:dLbl>
              <c:idx val="5"/>
              <c:layout>
                <c:manualLayout>
                  <c:x val="0"/>
                  <c:y val="-5.5555555555555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E6D9-47F9-97AA-240BEE9A9A99}"/>
                </c:ext>
              </c:extLst>
            </c:dLbl>
            <c:dLbl>
              <c:idx val="6"/>
              <c:layout>
                <c:manualLayout>
                  <c:x val="-5.5555555555556572E-3"/>
                  <c:y val="-3.703703703703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E6D9-47F9-97AA-240BEE9A9A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Planilha1!$C$3:$I$3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Planilha1!$C$6:$I$6</c:f>
              <c:numCache>
                <c:formatCode>General</c:formatCode>
                <c:ptCount val="7"/>
                <c:pt idx="0">
                  <c:v>86.18</c:v>
                </c:pt>
                <c:pt idx="1">
                  <c:v>89.74</c:v>
                </c:pt>
                <c:pt idx="2">
                  <c:v>93.45</c:v>
                </c:pt>
                <c:pt idx="3">
                  <c:v>97.3</c:v>
                </c:pt>
                <c:pt idx="4">
                  <c:v>101.32</c:v>
                </c:pt>
                <c:pt idx="5">
                  <c:v>105.5</c:v>
                </c:pt>
                <c:pt idx="6">
                  <c:v>109.65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E6D9-47F9-97AA-240BEE9A9A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71707696"/>
        <c:axId val="1271707280"/>
      </c:lineChart>
      <c:catAx>
        <c:axId val="1271707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71707280"/>
        <c:crosses val="autoZero"/>
        <c:auto val="1"/>
        <c:lblAlgn val="ctr"/>
        <c:lblOffset val="100"/>
        <c:noMultiLvlLbl val="0"/>
      </c:catAx>
      <c:valAx>
        <c:axId val="1271707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71707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DCFF9-77B1-4251-9F44-7A7BBBA7D621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62EB26-2AD6-4F42-A9E6-959D763978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7448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C5358A-ED19-4D83-98B8-2C92C7819D08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A1B465-6DDC-458C-8C84-C8D9D502AB7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5113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EF4EEFD-86B4-483D-B3DD-C7F9B46614E3}" type="slidenum">
              <a:rPr lang="pt-BR" altLang="pt-BR"/>
              <a:pPr/>
              <a:t>7</a:t>
            </a:fld>
            <a:endParaRPr lang="pt-BR" altLang="pt-BR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907"/>
            <a:ext cx="4984962" cy="4467701"/>
          </a:xfrm>
          <a:noFill/>
        </p:spPr>
        <p:txBody>
          <a:bodyPr/>
          <a:lstStyle/>
          <a:p>
            <a:pPr eaLnBrk="1" hangingPunct="1"/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1188059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3C39-1899-4BB4-A657-9B9E295D5F6A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E43D-3009-495D-81A1-AB4E4CCEFB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1145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3C39-1899-4BB4-A657-9B9E295D5F6A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E43D-3009-495D-81A1-AB4E4CCEFB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4461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3C39-1899-4BB4-A657-9B9E295D5F6A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E43D-3009-495D-81A1-AB4E4CCEFB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908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3C39-1899-4BB4-A657-9B9E295D5F6A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E43D-3009-495D-81A1-AB4E4CCEFB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7770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3C39-1899-4BB4-A657-9B9E295D5F6A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E43D-3009-495D-81A1-AB4E4CCEFB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9607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3C39-1899-4BB4-A657-9B9E295D5F6A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E43D-3009-495D-81A1-AB4E4CCEFB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7841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3C39-1899-4BB4-A657-9B9E295D5F6A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E43D-3009-495D-81A1-AB4E4CCEFB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5084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3C39-1899-4BB4-A657-9B9E295D5F6A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E43D-3009-495D-81A1-AB4E4CCEFB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2092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3C39-1899-4BB4-A657-9B9E295D5F6A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E43D-3009-495D-81A1-AB4E4CCEFB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9383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3C39-1899-4BB4-A657-9B9E295D5F6A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E43D-3009-495D-81A1-AB4E4CCEFB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102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3C39-1899-4BB4-A657-9B9E295D5F6A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E43D-3009-495D-81A1-AB4E4CCEFB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5179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73C39-1899-4BB4-A657-9B9E295D5F6A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3E43D-3009-495D-81A1-AB4E4CCEFB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5675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9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4.bin"/><Relationship Id="rId18" Type="http://schemas.openxmlformats.org/officeDocument/2006/relationships/image" Target="../media/image7.wmf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15.png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0.png"/><Relationship Id="rId1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image" Target="../media/image5.wmf"/><Relationship Id="rId5" Type="http://schemas.openxmlformats.org/officeDocument/2006/relationships/oleObject" Target="../embeddings/oleObject1.bin"/><Relationship Id="rId15" Type="http://schemas.openxmlformats.org/officeDocument/2006/relationships/image" Target="../media/image11.png"/><Relationship Id="rId10" Type="http://schemas.openxmlformats.org/officeDocument/2006/relationships/oleObject" Target="../embeddings/oleObject3.bin"/><Relationship Id="rId19" Type="http://schemas.openxmlformats.org/officeDocument/2006/relationships/image" Target="../media/image13.png"/><Relationship Id="rId4" Type="http://schemas.openxmlformats.org/officeDocument/2006/relationships/image" Target="../media/image8.jpeg"/><Relationship Id="rId9" Type="http://schemas.openxmlformats.org/officeDocument/2006/relationships/image" Target="../media/image9.png"/><Relationship Id="rId1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lanejamen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940" y="79329"/>
            <a:ext cx="9946368" cy="7233725"/>
          </a:xfrm>
          <a:prstGeom prst="rect">
            <a:avLst/>
          </a:prstGeom>
          <a:noFill/>
          <a:effectLst>
            <a:glow rad="63500">
              <a:schemeClr val="bg1">
                <a:alpha val="40000"/>
              </a:schemeClr>
            </a:glow>
            <a:softEdge rad="1270000"/>
          </a:effectLst>
          <a:scene3d>
            <a:camera prst="orthographicFront"/>
            <a:lightRig rig="threePt" dir="t"/>
          </a:scene3d>
          <a:sp3d z="19050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41124" y="909927"/>
            <a:ext cx="9144000" cy="2387600"/>
          </a:xfrm>
        </p:spPr>
        <p:txBody>
          <a:bodyPr/>
          <a:lstStyle/>
          <a:p>
            <a:r>
              <a:rPr lang="pt-BR" dirty="0" smtClean="0">
                <a:latin typeface="BankGothic Md BT" panose="020B0807020203060204" pitchFamily="34" charset="0"/>
              </a:rPr>
              <a:t>PLAN-MOB </a:t>
            </a:r>
            <a:br>
              <a:rPr lang="pt-BR" dirty="0" smtClean="0">
                <a:latin typeface="BankGothic Md BT" panose="020B0807020203060204" pitchFamily="34" charset="0"/>
              </a:rPr>
            </a:br>
            <a:r>
              <a:rPr lang="pt-BR" dirty="0" smtClean="0">
                <a:latin typeface="BankGothic Md BT" panose="020B0807020203060204" pitchFamily="34" charset="0"/>
              </a:rPr>
              <a:t>AMERICANA </a:t>
            </a:r>
            <a:endParaRPr lang="pt-BR" dirty="0">
              <a:latin typeface="BankGothic Md BT" panose="020B080702020306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58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295" y="1340527"/>
            <a:ext cx="7821227" cy="522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47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524000" y="1227138"/>
            <a:ext cx="9144000" cy="563086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8686801" y="1389063"/>
            <a:ext cx="19081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600" b="1">
                <a:solidFill>
                  <a:schemeClr val="bg1"/>
                </a:solidFill>
                <a:latin typeface="Arial Unicode MS" pitchFamily="34" charset="-128"/>
              </a:rPr>
              <a:t>INÍCIO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8420101" y="1557338"/>
            <a:ext cx="288925" cy="215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 rot="3681478">
            <a:off x="5272088" y="5295900"/>
            <a:ext cx="16573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900">
                <a:solidFill>
                  <a:schemeClr val="bg1"/>
                </a:solidFill>
                <a:latin typeface="Arial Unicode MS" pitchFamily="34" charset="-128"/>
              </a:rPr>
              <a:t>Estrada para Cosmópolis</a:t>
            </a: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1992313" y="444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4400">
                <a:solidFill>
                  <a:schemeClr val="tx2"/>
                </a:solidFill>
              </a:rPr>
              <a:t>Município de Americana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8328025" y="1844676"/>
            <a:ext cx="25209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200" b="1">
                <a:solidFill>
                  <a:schemeClr val="bg1"/>
                </a:solidFill>
                <a:latin typeface="Arial Unicode MS" pitchFamily="34" charset="-128"/>
              </a:rPr>
              <a:t>PRIMEIRO LOTEAMENTO 1894</a:t>
            </a:r>
          </a:p>
          <a:p>
            <a:pPr>
              <a:spcBef>
                <a:spcPct val="50000"/>
              </a:spcBef>
            </a:pPr>
            <a:r>
              <a:rPr lang="pt-BR" altLang="pt-BR" sz="1200" b="1">
                <a:solidFill>
                  <a:schemeClr val="bg1"/>
                </a:solidFill>
                <a:latin typeface="Arial Unicode MS" pitchFamily="34" charset="-128"/>
              </a:rPr>
              <a:t>(em frente à Estação Ferroviária) </a:t>
            </a:r>
          </a:p>
          <a:p>
            <a:pPr>
              <a:spcBef>
                <a:spcPct val="50000"/>
              </a:spcBef>
            </a:pPr>
            <a:r>
              <a:rPr lang="pt-BR" altLang="pt-BR" sz="1200" b="1">
                <a:solidFill>
                  <a:schemeClr val="bg1"/>
                </a:solidFill>
                <a:latin typeface="Arial Unicode MS" pitchFamily="34" charset="-128"/>
              </a:rPr>
              <a:t>Vila Carioba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 rot="4019986">
            <a:off x="3760788" y="4503738"/>
            <a:ext cx="16573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900">
                <a:solidFill>
                  <a:schemeClr val="bg1"/>
                </a:solidFill>
                <a:latin typeface="Arial Unicode MS" pitchFamily="34" charset="-128"/>
              </a:rPr>
              <a:t>Estrada para Limeira</a:t>
            </a:r>
          </a:p>
        </p:txBody>
      </p:sp>
      <p:graphicFrame>
        <p:nvGraphicFramePr>
          <p:cNvPr id="9225" name="Object 9"/>
          <p:cNvGraphicFramePr>
            <a:graphicFrameLocks noChangeAspect="1"/>
          </p:cNvGraphicFramePr>
          <p:nvPr/>
        </p:nvGraphicFramePr>
        <p:xfrm>
          <a:off x="1558926" y="1609726"/>
          <a:ext cx="7991475" cy="477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AutoCAD Drawing" r:id="rId3" imgW="7991475" imgH="4772025" progId="AutoCAD.Drawing.16">
                  <p:embed/>
                </p:oleObj>
              </mc:Choice>
              <mc:Fallback>
                <p:oleObj name="AutoCAD Drawing" r:id="rId3" imgW="7991475" imgH="4772025" progId="AutoCAD.Drawing.16">
                  <p:embed/>
                  <p:pic>
                    <p:nvPicPr>
                      <p:cNvPr id="922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8926" y="1609726"/>
                        <a:ext cx="7991475" cy="477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9400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  <p:bldP spid="9221" grpId="0"/>
      <p:bldP spid="9223" grpId="0"/>
      <p:bldP spid="92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001515\AppData\Local\Microsoft\Windows\Temporary Internet Files\Content.Outlook\IIQ69ZNI\ate1940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1465" y="-6350"/>
            <a:ext cx="9090514" cy="6864350"/>
          </a:xfrm>
          <a:noFill/>
        </p:spPr>
      </p:pic>
      <p:sp>
        <p:nvSpPr>
          <p:cNvPr id="2" name="Retângulo 1"/>
          <p:cNvSpPr/>
          <p:nvPr/>
        </p:nvSpPr>
        <p:spPr>
          <a:xfrm>
            <a:off x="8769928" y="174568"/>
            <a:ext cx="2726574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CENSO 1940  - 13.502 HABITANTES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39048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001515\AppData\Local\Microsoft\Windows\Temporary Internet Files\Content.Outlook\IIQ69ZNI\ate1950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6850"/>
            <a:ext cx="9144000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8786552" y="307571"/>
            <a:ext cx="3009207" cy="7398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CENSO 1950 – 21.415 HABITANTES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050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316" y="0"/>
            <a:ext cx="9699367" cy="685800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9511552" y="546847"/>
            <a:ext cx="2268071" cy="6006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CENSO 1960 33.856 HABITANTES</a:t>
            </a:r>
            <a:endParaRPr lang="pt-B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44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 txBox="1">
            <a:spLocks noChangeArrowheads="1"/>
          </p:cNvSpPr>
          <p:nvPr/>
        </p:nvSpPr>
        <p:spPr>
          <a:xfrm>
            <a:off x="1042988" y="1052513"/>
            <a:ext cx="7775575" cy="43211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altLang="pt-BR" sz="5400" b="1" dirty="0" smtClean="0">
              <a:solidFill>
                <a:srgbClr val="7F7F7F"/>
              </a:solidFill>
              <a:latin typeface="Verdana" panose="020B060403050404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316" y="0"/>
            <a:ext cx="9699367" cy="6858000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9681882" y="344301"/>
            <a:ext cx="1990165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CENSO 1970 66.771 HABITANTES</a:t>
            </a:r>
            <a:endParaRPr lang="pt-B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00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316" y="0"/>
            <a:ext cx="9699367" cy="6858000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9099176" y="376518"/>
            <a:ext cx="2250142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CENSO 1.980 11.055 HABITANTES</a:t>
            </a:r>
            <a:endParaRPr lang="pt-B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06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P001515\AppData\Local\Microsoft\Windows\Temporary Internet Files\Content.Outlook\IIQ69ZNI\perimetro_urbano_r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6850"/>
            <a:ext cx="9144000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810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316" y="0"/>
            <a:ext cx="9699367" cy="685800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9233647" y="627529"/>
            <a:ext cx="45719" cy="627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9161929" y="537882"/>
            <a:ext cx="2285999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CENSO 1996 167.911 HABITANTES</a:t>
            </a:r>
            <a:endParaRPr lang="pt-B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90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034" y="-158"/>
            <a:ext cx="9699590" cy="6858158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8866093" y="251012"/>
            <a:ext cx="1900517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CENSO 2.000 182.583 HABITANTES</a:t>
            </a:r>
            <a:endParaRPr lang="pt-B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4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6" descr="brasão - americana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0" y="0"/>
            <a:ext cx="5540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12"/>
          <p:cNvSpPr>
            <a:spLocks noGrp="1" noChangeArrowheads="1"/>
          </p:cNvSpPr>
          <p:nvPr>
            <p:ph type="title"/>
          </p:nvPr>
        </p:nvSpPr>
        <p:spPr>
          <a:xfrm>
            <a:off x="-98611" y="430306"/>
            <a:ext cx="11728360" cy="5810696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pt-BR" sz="3200" b="1" dirty="0" smtClean="0">
                <a:latin typeface="Verdana" panose="020B0604030504040204" pitchFamily="34" charset="0"/>
              </a:rPr>
              <a:t>MOBILIDADE URBANA:</a:t>
            </a:r>
            <a:br>
              <a:rPr lang="en-US" altLang="pt-BR" sz="3200" b="1" dirty="0" smtClean="0">
                <a:latin typeface="Verdana" panose="020B0604030504040204" pitchFamily="34" charset="0"/>
              </a:rPr>
            </a:br>
            <a:r>
              <a:rPr lang="en-US" altLang="pt-BR" sz="3200" b="1" dirty="0" smtClean="0">
                <a:latin typeface="Verdana" panose="020B0604030504040204" pitchFamily="34" charset="0"/>
              </a:rPr>
              <a:t/>
            </a:r>
            <a:br>
              <a:rPr lang="en-US" altLang="pt-BR" sz="3200" b="1" dirty="0" smtClean="0">
                <a:latin typeface="Verdana" panose="020B0604030504040204" pitchFamily="34" charset="0"/>
              </a:rPr>
            </a:br>
            <a:r>
              <a:rPr lang="en-US" altLang="pt-BR" sz="3200" b="1" dirty="0" smtClean="0">
                <a:latin typeface="Verdana" panose="020B0604030504040204" pitchFamily="34" charset="0"/>
              </a:rPr>
              <a:t>Condição  que permite o deslocamento de pessoas, bens e serviços em uma cidade e ou Região com o objetivo de desenvolver relações culturais,sociais e econômicas.</a:t>
            </a:r>
            <a:r>
              <a:rPr lang="en-US" altLang="pt-BR" sz="3200" b="1" dirty="0">
                <a:latin typeface="Verdana" panose="020B0604030504040204" pitchFamily="34" charset="0"/>
              </a:rPr>
              <a:t/>
            </a:r>
            <a:br>
              <a:rPr lang="en-US" altLang="pt-BR" sz="3200" b="1" dirty="0">
                <a:latin typeface="Verdana" panose="020B0604030504040204" pitchFamily="34" charset="0"/>
              </a:rPr>
            </a:br>
            <a:endParaRPr lang="pt-BR" altLang="pt-BR" sz="3200" b="1" dirty="0">
              <a:solidFill>
                <a:srgbClr val="7F7F7F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22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316" y="0"/>
            <a:ext cx="9699367" cy="685800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8767483" y="161365"/>
            <a:ext cx="2052917" cy="9412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CENSO 2010 210.638 HABITANTES</a:t>
            </a:r>
            <a:endParaRPr lang="pt-B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49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316" y="0"/>
            <a:ext cx="9699367" cy="685800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8373035" y="179293"/>
            <a:ext cx="2321636" cy="8157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ESTIMATIVA IBGE 2021</a:t>
            </a:r>
          </a:p>
          <a:p>
            <a:pPr algn="ctr"/>
            <a:r>
              <a:rPr lang="pt-BR" b="1" dirty="0">
                <a:solidFill>
                  <a:schemeClr val="tx1"/>
                </a:solidFill>
              </a:rPr>
              <a:t> </a:t>
            </a:r>
            <a:r>
              <a:rPr lang="pt-BR" b="1" dirty="0" smtClean="0">
                <a:solidFill>
                  <a:schemeClr val="tx1"/>
                </a:solidFill>
              </a:rPr>
              <a:t>244.370 HABITANTES</a:t>
            </a:r>
            <a:endParaRPr lang="pt-B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1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6" descr="brasão - americana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0" y="0"/>
            <a:ext cx="5540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12"/>
          <p:cNvSpPr>
            <a:spLocks noGrp="1" noChangeArrowheads="1"/>
          </p:cNvSpPr>
          <p:nvPr>
            <p:ph type="title"/>
          </p:nvPr>
        </p:nvSpPr>
        <p:spPr>
          <a:xfrm>
            <a:off x="2566989" y="1052514"/>
            <a:ext cx="7775575" cy="432117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pt-BR" sz="5400" b="1" dirty="0">
                <a:latin typeface="Verdana" panose="020B0604030504040204" pitchFamily="34" charset="0"/>
              </a:rPr>
              <a:t/>
            </a:r>
            <a:br>
              <a:rPr lang="en-US" altLang="pt-BR" sz="5400" b="1" dirty="0">
                <a:latin typeface="Verdana" panose="020B0604030504040204" pitchFamily="34" charset="0"/>
              </a:rPr>
            </a:br>
            <a:r>
              <a:rPr lang="pt-BR" altLang="pt-BR" sz="4000" b="1" dirty="0">
                <a:solidFill>
                  <a:srgbClr val="7F7F7F"/>
                </a:solidFill>
                <a:latin typeface="Verdana" panose="020B0604030504040204" pitchFamily="34" charset="0"/>
              </a:rPr>
              <a:t>Território </a:t>
            </a:r>
            <a:r>
              <a:rPr lang="pt-BR" altLang="pt-BR" sz="4000" b="1" dirty="0" smtClean="0">
                <a:solidFill>
                  <a:srgbClr val="7F7F7F"/>
                </a:solidFill>
                <a:latin typeface="Verdana" panose="020B0604030504040204" pitchFamily="34" charset="0"/>
              </a:rPr>
              <a:t>do Município de Americana hoje</a:t>
            </a:r>
            <a:r>
              <a:rPr lang="pt-BR" altLang="pt-BR" sz="4000" b="1" dirty="0">
                <a:solidFill>
                  <a:srgbClr val="7F7F7F"/>
                </a:solidFill>
                <a:latin typeface="Verdana" panose="020B0604030504040204" pitchFamily="34" charset="0"/>
              </a:rPr>
              <a:t/>
            </a:r>
            <a:br>
              <a:rPr lang="pt-BR" altLang="pt-BR" sz="4000" b="1" dirty="0">
                <a:solidFill>
                  <a:srgbClr val="7F7F7F"/>
                </a:solidFill>
                <a:latin typeface="Verdana" panose="020B0604030504040204" pitchFamily="34" charset="0"/>
              </a:rPr>
            </a:br>
            <a:r>
              <a:rPr lang="pt-BR" altLang="pt-BR" sz="4000" b="1" dirty="0" smtClean="0">
                <a:solidFill>
                  <a:srgbClr val="7F7F7F"/>
                </a:solidFill>
                <a:latin typeface="Verdana" panose="020B0604030504040204" pitchFamily="34" charset="0"/>
              </a:rPr>
              <a:t/>
            </a:r>
            <a:br>
              <a:rPr lang="pt-BR" altLang="pt-BR" sz="4000" b="1" dirty="0" smtClean="0">
                <a:solidFill>
                  <a:srgbClr val="7F7F7F"/>
                </a:solidFill>
                <a:latin typeface="Verdana" panose="020B0604030504040204" pitchFamily="34" charset="0"/>
              </a:rPr>
            </a:br>
            <a:r>
              <a:rPr lang="pt-BR" altLang="pt-BR" sz="4000" b="1" dirty="0" smtClean="0">
                <a:solidFill>
                  <a:srgbClr val="7F7F7F"/>
                </a:solidFill>
                <a:latin typeface="Verdana" panose="020B0604030504040204" pitchFamily="34" charset="0"/>
              </a:rPr>
              <a:t>Março de 2022</a:t>
            </a:r>
            <a:r>
              <a:rPr lang="pt-BR" altLang="pt-BR" sz="4000" b="1" dirty="0">
                <a:solidFill>
                  <a:srgbClr val="7F7F7F"/>
                </a:solidFill>
                <a:latin typeface="Verdana" panose="020B0604030504040204" pitchFamily="34" charset="0"/>
              </a:rPr>
              <a:t/>
            </a:r>
            <a:br>
              <a:rPr lang="pt-BR" altLang="pt-BR" sz="4000" b="1" dirty="0">
                <a:solidFill>
                  <a:srgbClr val="7F7F7F"/>
                </a:solidFill>
                <a:latin typeface="Verdana" panose="020B0604030504040204" pitchFamily="34" charset="0"/>
              </a:rPr>
            </a:br>
            <a:endParaRPr lang="pt-BR" altLang="pt-BR" sz="4000" b="1" dirty="0">
              <a:solidFill>
                <a:srgbClr val="7F7F7F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61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P001515\AppData\Local\Microsoft\Windows\Temporary Internet Files\Content.Outlook\IIQ69ZNI\macrozoneamento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928" y="329854"/>
            <a:ext cx="9144000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354975" y="99753"/>
            <a:ext cx="439743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Mapa do Município de Americana</a:t>
            </a:r>
          </a:p>
          <a:p>
            <a:pPr algn="ctr"/>
            <a:r>
              <a:rPr lang="pt-BR" b="1" dirty="0" smtClean="0"/>
              <a:t>Macrozoneamento</a:t>
            </a:r>
          </a:p>
          <a:p>
            <a:pPr algn="ctr"/>
            <a:r>
              <a:rPr lang="pt-BR" b="1" dirty="0" smtClean="0"/>
              <a:t>Lei nº 6.491, de 20 de dezembro de 2020 </a:t>
            </a:r>
          </a:p>
          <a:p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93179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718" y="1"/>
            <a:ext cx="10820400" cy="6891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2563905" y="262873"/>
            <a:ext cx="3899645" cy="62463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Lei 6.491/2020 Áreas de Planejamento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174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6" descr="brasão - americana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0" y="0"/>
            <a:ext cx="5540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12"/>
          <p:cNvSpPr>
            <a:spLocks noGrp="1" noChangeArrowheads="1"/>
          </p:cNvSpPr>
          <p:nvPr>
            <p:ph type="title"/>
          </p:nvPr>
        </p:nvSpPr>
        <p:spPr>
          <a:xfrm>
            <a:off x="-124287" y="301841"/>
            <a:ext cx="11922710" cy="6445187"/>
          </a:xfrm>
        </p:spPr>
        <p:txBody>
          <a:bodyPr>
            <a:normAutofit/>
          </a:bodyPr>
          <a:lstStyle/>
          <a:p>
            <a:r>
              <a:rPr lang="pt-BR" sz="2000" b="1" dirty="0" smtClean="0"/>
              <a:t>		</a:t>
            </a:r>
            <a:endParaRPr lang="pt-BR" sz="27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735223"/>
              </p:ext>
            </p:extLst>
          </p:nvPr>
        </p:nvGraphicFramePr>
        <p:xfrm>
          <a:off x="609599" y="457200"/>
          <a:ext cx="9183508" cy="502246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532119">
                  <a:extLst>
                    <a:ext uri="{9D8B030D-6E8A-4147-A177-3AD203B41FA5}">
                      <a16:colId xmlns:a16="http://schemas.microsoft.com/office/drawing/2014/main" val="829476014"/>
                    </a:ext>
                  </a:extLst>
                </a:gridCol>
                <a:gridCol w="3666541">
                  <a:extLst>
                    <a:ext uri="{9D8B030D-6E8A-4147-A177-3AD203B41FA5}">
                      <a16:colId xmlns:a16="http://schemas.microsoft.com/office/drawing/2014/main" val="2495342145"/>
                    </a:ext>
                  </a:extLst>
                </a:gridCol>
                <a:gridCol w="1984848">
                  <a:extLst>
                    <a:ext uri="{9D8B030D-6E8A-4147-A177-3AD203B41FA5}">
                      <a16:colId xmlns:a16="http://schemas.microsoft.com/office/drawing/2014/main" val="3917031779"/>
                    </a:ext>
                  </a:extLst>
                </a:gridCol>
              </a:tblGrid>
              <a:tr h="82646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Via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Divisa AP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Extensão (m)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074067"/>
                  </a:ext>
                </a:extLst>
              </a:tr>
              <a:tr h="59892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chemeClr val="tx1"/>
                          </a:solidFill>
                          <a:effectLst/>
                        </a:rPr>
                        <a:t>Av. Antonio Pinto Duarte                         </a:t>
                      </a:r>
                      <a:endParaRPr lang="pt-B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chemeClr val="tx1"/>
                          </a:solidFill>
                          <a:effectLst/>
                        </a:rPr>
                        <a:t>AP 04/AP05</a:t>
                      </a:r>
                      <a:endParaRPr lang="pt-B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2.717,32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496937"/>
                  </a:ext>
                </a:extLst>
              </a:tr>
              <a:tr h="5285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chemeClr val="tx1"/>
                          </a:solidFill>
                          <a:effectLst/>
                        </a:rPr>
                        <a:t>Av. da Saudade</a:t>
                      </a:r>
                      <a:endParaRPr lang="pt-B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chemeClr val="tx1"/>
                          </a:solidFill>
                          <a:effectLst/>
                        </a:rPr>
                        <a:t>AP 04/AP05</a:t>
                      </a:r>
                      <a:endParaRPr lang="pt-B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893,33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789805"/>
                  </a:ext>
                </a:extLst>
              </a:tr>
              <a:tr h="6297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chemeClr val="tx1"/>
                          </a:solidFill>
                          <a:effectLst/>
                        </a:rPr>
                        <a:t>*¹Av. Bandeirantes</a:t>
                      </a:r>
                      <a:endParaRPr lang="pt-B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chemeClr val="tx1"/>
                          </a:solidFill>
                          <a:effectLst/>
                        </a:rPr>
                        <a:t>AP04/01 e 07 AP05/01 e 09</a:t>
                      </a:r>
                      <a:endParaRPr lang="pt-B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7.239,60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743611"/>
                  </a:ext>
                </a:extLst>
              </a:tr>
              <a:tr h="5285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b="1">
                          <a:solidFill>
                            <a:schemeClr val="tx1"/>
                          </a:solidFill>
                          <a:effectLst/>
                        </a:rPr>
                        <a:t>Av. de Cillos</a:t>
                      </a:r>
                      <a:endParaRPr lang="pt-BR" sz="2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chemeClr val="tx1"/>
                          </a:solidFill>
                          <a:effectLst/>
                        </a:rPr>
                        <a:t>AP 09/ AP08</a:t>
                      </a:r>
                      <a:endParaRPr lang="pt-B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4.589,08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904996"/>
                  </a:ext>
                </a:extLst>
              </a:tr>
              <a:tr h="5285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b="1">
                          <a:solidFill>
                            <a:schemeClr val="tx1"/>
                          </a:solidFill>
                          <a:effectLst/>
                        </a:rPr>
                        <a:t>Av. Campos Salles</a:t>
                      </a:r>
                      <a:endParaRPr lang="pt-BR" sz="2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chemeClr val="tx1"/>
                          </a:solidFill>
                          <a:effectLst/>
                        </a:rPr>
                        <a:t>AP 08/AP07/AP01</a:t>
                      </a:r>
                      <a:endParaRPr lang="pt-B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1.609,21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6969939"/>
                  </a:ext>
                </a:extLst>
              </a:tr>
              <a:tr h="85335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b="1">
                          <a:solidFill>
                            <a:schemeClr val="tx1"/>
                          </a:solidFill>
                          <a:effectLst/>
                        </a:rPr>
                        <a:t>Av. Mons. Bruno Nardini</a:t>
                      </a:r>
                      <a:endParaRPr lang="pt-BR" sz="2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chemeClr val="tx1"/>
                          </a:solidFill>
                          <a:effectLst/>
                        </a:rPr>
                        <a:t>AP 08/AP07</a:t>
                      </a:r>
                      <a:endParaRPr lang="pt-B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557,61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6610640"/>
                  </a:ext>
                </a:extLst>
              </a:tr>
              <a:tr h="5285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Av. Europa 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solidFill>
                            <a:schemeClr val="tx1"/>
                          </a:solidFill>
                          <a:effectLst/>
                        </a:rPr>
                        <a:t>AP06/AP07</a:t>
                      </a:r>
                      <a:endParaRPr lang="pt-BR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/>
                          </a:solidFill>
                          <a:effectLst/>
                        </a:rPr>
                        <a:t>1.642,09 </a:t>
                      </a:r>
                      <a:endParaRPr lang="pt-B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4380917"/>
                  </a:ext>
                </a:extLst>
              </a:tr>
            </a:tbl>
          </a:graphicData>
        </a:graphic>
      </p:graphicFrame>
      <p:sp>
        <p:nvSpPr>
          <p:cNvPr id="6" name="Retângulo 5"/>
          <p:cNvSpPr/>
          <p:nvPr/>
        </p:nvSpPr>
        <p:spPr>
          <a:xfrm>
            <a:off x="448235" y="5833018"/>
            <a:ext cx="58250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latin typeface="Arial" panose="020B0604020202020204" pitchFamily="34" charset="0"/>
                <a:ea typeface="Arial" panose="020B0604020202020204" pitchFamily="34" charset="0"/>
              </a:rPr>
              <a:t>*¹</a:t>
            </a:r>
            <a:r>
              <a:rPr lang="pt-BR" sz="36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t-BR" dirty="0">
                <a:latin typeface="Arial" panose="020B0604020202020204" pitchFamily="34" charset="0"/>
                <a:ea typeface="Arial" panose="020B0604020202020204" pitchFamily="34" charset="0"/>
              </a:rPr>
              <a:t>Sul/ Norte 4.642.21 Norte/Sul 2.196,79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7323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6" descr="brasão - americana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0" y="0"/>
            <a:ext cx="5540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12"/>
          <p:cNvSpPr>
            <a:spLocks noGrp="1" noChangeArrowheads="1"/>
          </p:cNvSpPr>
          <p:nvPr>
            <p:ph type="title"/>
          </p:nvPr>
        </p:nvSpPr>
        <p:spPr>
          <a:xfrm>
            <a:off x="107575" y="179293"/>
            <a:ext cx="11205883" cy="6230471"/>
          </a:xfrm>
        </p:spPr>
        <p:txBody>
          <a:bodyPr>
            <a:normAutofit/>
          </a:bodyPr>
          <a:lstStyle/>
          <a:p>
            <a:pPr eaLnBrk="1" hangingPunct="1"/>
            <a:r>
              <a:rPr lang="pt-BR" altLang="pt-BR" sz="2000" b="1" dirty="0" smtClean="0">
                <a:latin typeface="Verdana" panose="020B0604030504040204" pitchFamily="34" charset="0"/>
              </a:rPr>
              <a:t>Em 2021  a população do município está concentrada :</a:t>
            </a:r>
            <a:br>
              <a:rPr lang="pt-BR" altLang="pt-BR" sz="2000" b="1" dirty="0" smtClean="0">
                <a:latin typeface="Verdana" panose="020B0604030504040204" pitchFamily="34" charset="0"/>
              </a:rPr>
            </a:br>
            <a:r>
              <a:rPr lang="pt-BR" altLang="pt-BR" sz="2000" b="1" dirty="0" smtClean="0">
                <a:latin typeface="Verdana" panose="020B0604030504040204" pitchFamily="34" charset="0"/>
              </a:rPr>
              <a:t/>
            </a:r>
            <a:br>
              <a:rPr lang="pt-BR" altLang="pt-BR" sz="2000" b="1" dirty="0" smtClean="0">
                <a:latin typeface="Verdana" panose="020B0604030504040204" pitchFamily="34" charset="0"/>
              </a:rPr>
            </a:br>
            <a:r>
              <a:rPr lang="pt-BR" altLang="pt-BR" sz="2000" b="1" dirty="0" smtClean="0">
                <a:latin typeface="Verdana" panose="020B0604030504040204" pitchFamily="34" charset="0"/>
              </a:rPr>
              <a:t/>
            </a:r>
            <a:br>
              <a:rPr lang="pt-BR" altLang="pt-BR" sz="2000" b="1" dirty="0" smtClean="0">
                <a:latin typeface="Verdana" panose="020B0604030504040204" pitchFamily="34" charset="0"/>
              </a:rPr>
            </a:br>
            <a:r>
              <a:rPr lang="pt-BR" altLang="pt-BR" sz="2000" b="1" dirty="0" smtClean="0">
                <a:latin typeface="Verdana" panose="020B0604030504040204" pitchFamily="34" charset="0"/>
              </a:rPr>
              <a:t>1)Pós Anhanguera : 45.343 habitantes</a:t>
            </a:r>
            <a:br>
              <a:rPr lang="pt-BR" altLang="pt-BR" sz="2000" b="1" dirty="0" smtClean="0">
                <a:latin typeface="Verdana" panose="020B0604030504040204" pitchFamily="34" charset="0"/>
              </a:rPr>
            </a:br>
            <a:r>
              <a:rPr lang="pt-BR" altLang="pt-BR" sz="2000" b="1" dirty="0" smtClean="0">
                <a:latin typeface="Verdana" panose="020B0604030504040204" pitchFamily="34" charset="0"/>
              </a:rPr>
              <a:t/>
            </a:r>
            <a:br>
              <a:rPr lang="pt-BR" altLang="pt-BR" sz="2000" b="1" dirty="0" smtClean="0">
                <a:latin typeface="Verdana" panose="020B0604030504040204" pitchFamily="34" charset="0"/>
              </a:rPr>
            </a:br>
            <a:r>
              <a:rPr lang="pt-BR" altLang="pt-BR" sz="2000" b="1" dirty="0" smtClean="0">
                <a:latin typeface="Verdana" panose="020B0604030504040204" pitchFamily="34" charset="0"/>
              </a:rPr>
              <a:t/>
            </a:r>
            <a:br>
              <a:rPr lang="pt-BR" altLang="pt-BR" sz="2000" b="1" dirty="0" smtClean="0">
                <a:latin typeface="Verdana" panose="020B0604030504040204" pitchFamily="34" charset="0"/>
              </a:rPr>
            </a:br>
            <a:r>
              <a:rPr lang="pt-BR" altLang="pt-BR" sz="2000" b="1" dirty="0" smtClean="0">
                <a:latin typeface="Verdana" panose="020B0604030504040204" pitchFamily="34" charset="0"/>
              </a:rPr>
              <a:t>2)Margem direita Ribeirão Quilombo: 59.048 habitantes</a:t>
            </a:r>
            <a:br>
              <a:rPr lang="pt-BR" altLang="pt-BR" sz="2000" b="1" dirty="0" smtClean="0">
                <a:latin typeface="Verdana" panose="020B0604030504040204" pitchFamily="34" charset="0"/>
              </a:rPr>
            </a:br>
            <a:r>
              <a:rPr lang="pt-BR" altLang="pt-BR" sz="2000" b="1" dirty="0" smtClean="0">
                <a:latin typeface="Verdana" panose="020B0604030504040204" pitchFamily="34" charset="0"/>
              </a:rPr>
              <a:t>(104.391 habitantes  1+2)</a:t>
            </a:r>
            <a:br>
              <a:rPr lang="pt-BR" altLang="pt-BR" sz="2000" b="1" dirty="0" smtClean="0">
                <a:latin typeface="Verdana" panose="020B0604030504040204" pitchFamily="34" charset="0"/>
              </a:rPr>
            </a:br>
            <a:r>
              <a:rPr lang="pt-BR" altLang="pt-BR" sz="2000" b="1" dirty="0" smtClean="0">
                <a:latin typeface="Verdana" panose="020B0604030504040204" pitchFamily="34" charset="0"/>
              </a:rPr>
              <a:t/>
            </a:r>
            <a:br>
              <a:rPr lang="pt-BR" altLang="pt-BR" sz="2000" b="1" dirty="0" smtClean="0">
                <a:latin typeface="Verdana" panose="020B0604030504040204" pitchFamily="34" charset="0"/>
              </a:rPr>
            </a:br>
            <a:r>
              <a:rPr lang="pt-BR" altLang="pt-BR" sz="2000" b="1" dirty="0">
                <a:latin typeface="Verdana" panose="020B0604030504040204" pitchFamily="34" charset="0"/>
              </a:rPr>
              <a:t/>
            </a:r>
            <a:br>
              <a:rPr lang="pt-BR" altLang="pt-BR" sz="2000" b="1" dirty="0">
                <a:latin typeface="Verdana" panose="020B0604030504040204" pitchFamily="34" charset="0"/>
              </a:rPr>
            </a:br>
            <a:r>
              <a:rPr lang="pt-BR" altLang="pt-BR" sz="2000" b="1" dirty="0" smtClean="0">
                <a:latin typeface="Verdana" panose="020B0604030504040204" pitchFamily="34" charset="0"/>
              </a:rPr>
              <a:t>3)Margem Esquerda Ribeirão Quilombo:104.247 habitantes</a:t>
            </a:r>
            <a:br>
              <a:rPr lang="pt-BR" altLang="pt-BR" sz="2000" b="1" dirty="0" smtClean="0">
                <a:latin typeface="Verdana" panose="020B0604030504040204" pitchFamily="34" charset="0"/>
              </a:rPr>
            </a:br>
            <a:r>
              <a:rPr lang="pt-BR" altLang="pt-BR" sz="2000" b="1" dirty="0" smtClean="0">
                <a:latin typeface="Verdana" panose="020B0604030504040204" pitchFamily="34" charset="0"/>
              </a:rPr>
              <a:t/>
            </a:r>
            <a:br>
              <a:rPr lang="pt-BR" altLang="pt-BR" sz="2000" b="1" dirty="0" smtClean="0">
                <a:latin typeface="Verdana" panose="020B0604030504040204" pitchFamily="34" charset="0"/>
              </a:rPr>
            </a:br>
            <a:r>
              <a:rPr lang="pt-BR" altLang="pt-BR" sz="2000" b="1" dirty="0" smtClean="0">
                <a:latin typeface="Verdana" panose="020B0604030504040204" pitchFamily="34" charset="0"/>
              </a:rPr>
              <a:t/>
            </a:r>
            <a:br>
              <a:rPr lang="pt-BR" altLang="pt-BR" sz="2000" b="1" dirty="0" smtClean="0">
                <a:latin typeface="Verdana" panose="020B0604030504040204" pitchFamily="34" charset="0"/>
              </a:rPr>
            </a:br>
            <a:r>
              <a:rPr lang="pt-BR" altLang="pt-BR" sz="2000" b="1" dirty="0" smtClean="0">
                <a:latin typeface="Verdana" panose="020B0604030504040204" pitchFamily="34" charset="0"/>
              </a:rPr>
              <a:t>4) A esquerda da Via Luiz de Queiróz: 35.732 habitantes</a:t>
            </a:r>
            <a:br>
              <a:rPr lang="pt-BR" altLang="pt-BR" sz="2000" b="1" dirty="0" smtClean="0">
                <a:latin typeface="Verdana" panose="020B0604030504040204" pitchFamily="34" charset="0"/>
              </a:rPr>
            </a:br>
            <a:endParaRPr lang="pt-BR" altLang="pt-BR" sz="2000" b="1" dirty="0">
              <a:solidFill>
                <a:srgbClr val="7F7F7F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48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m 6" descr="brasão - americana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0" y="0"/>
            <a:ext cx="5540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12"/>
          <p:cNvSpPr>
            <a:spLocks noGrp="1" noChangeArrowheads="1"/>
          </p:cNvSpPr>
          <p:nvPr>
            <p:ph type="title"/>
          </p:nvPr>
        </p:nvSpPr>
        <p:spPr>
          <a:xfrm>
            <a:off x="1651000" y="795867"/>
            <a:ext cx="8729133" cy="2226734"/>
          </a:xfrm>
        </p:spPr>
        <p:txBody>
          <a:bodyPr/>
          <a:lstStyle/>
          <a:p>
            <a:pPr algn="ctr" eaLnBrk="1" hangingPunct="1"/>
            <a:r>
              <a:rPr lang="pt-BR" altLang="pt-BR" sz="2800" b="1" dirty="0" smtClean="0">
                <a:latin typeface="Verdana" panose="020B0604030504040204" pitchFamily="34" charset="0"/>
              </a:rPr>
              <a:t>Americana faz parte da Região Metropolitana de Campinas - RMC</a:t>
            </a:r>
            <a:r>
              <a:rPr lang="pt-BR" altLang="pt-BR" sz="5400" b="1" dirty="0">
                <a:solidFill>
                  <a:srgbClr val="7F7F7F"/>
                </a:solidFill>
                <a:latin typeface="Verdana" panose="020B0604030504040204" pitchFamily="34" charset="0"/>
              </a:rPr>
              <a:t/>
            </a:r>
            <a:br>
              <a:rPr lang="pt-BR" altLang="pt-BR" sz="5400" b="1" dirty="0">
                <a:solidFill>
                  <a:srgbClr val="7F7F7F"/>
                </a:solidFill>
                <a:latin typeface="Verdana" panose="020B0604030504040204" pitchFamily="34" charset="0"/>
              </a:rPr>
            </a:br>
            <a:r>
              <a:rPr lang="pt-BR" altLang="pt-BR" sz="2400" b="1" dirty="0" smtClean="0">
                <a:latin typeface="Verdana" panose="020B0604030504040204" pitchFamily="34" charset="0"/>
              </a:rPr>
              <a:t>em 2020 a RMC tinha 3.224.443 habitantes</a:t>
            </a:r>
            <a:endParaRPr lang="pt-BR" altLang="pt-BR" sz="2400" b="1" dirty="0">
              <a:latin typeface="Verdana" panose="020B0604030504040204" pitchFamily="34" charset="0"/>
            </a:endParaRPr>
          </a:p>
        </p:txBody>
      </p:sp>
      <p:pic>
        <p:nvPicPr>
          <p:cNvPr id="4" name="Imagem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476" y="3160450"/>
            <a:ext cx="9489180" cy="282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32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44" y="-120347"/>
            <a:ext cx="9987378" cy="6978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25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5017285"/>
              </p:ext>
            </p:extLst>
          </p:nvPr>
        </p:nvGraphicFramePr>
        <p:xfrm>
          <a:off x="92074" y="0"/>
          <a:ext cx="10620749" cy="75051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Acrobat Document" r:id="rId3" imgW="8019882" imgH="5667062" progId="AcroExch.Document.DC">
                  <p:embed/>
                </p:oleObj>
              </mc:Choice>
              <mc:Fallback>
                <p:oleObj name="Acrobat Document" r:id="rId3" imgW="8019882" imgH="5667062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74" y="0"/>
                        <a:ext cx="10620749" cy="75051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tângulo 2"/>
          <p:cNvSpPr/>
          <p:nvPr/>
        </p:nvSpPr>
        <p:spPr>
          <a:xfrm>
            <a:off x="7404847" y="2043953"/>
            <a:ext cx="1730188" cy="3137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Rod. Zeferino Vaz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844988" y="4464424"/>
            <a:ext cx="1873624" cy="38548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Rod. Anhanguera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17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6" descr="brasão - americana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0" y="0"/>
            <a:ext cx="5540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12"/>
          <p:cNvSpPr>
            <a:spLocks noGrp="1" noChangeArrowheads="1"/>
          </p:cNvSpPr>
          <p:nvPr>
            <p:ph type="title"/>
          </p:nvPr>
        </p:nvSpPr>
        <p:spPr>
          <a:xfrm>
            <a:off x="582706" y="834502"/>
            <a:ext cx="11073675" cy="5468644"/>
          </a:xfrm>
        </p:spPr>
        <p:txBody>
          <a:bodyPr>
            <a:normAutofit/>
          </a:bodyPr>
          <a:lstStyle/>
          <a:p>
            <a:pPr eaLnBrk="1" hangingPunct="1"/>
            <a:r>
              <a:rPr lang="pt-BR" altLang="pt-BR" sz="2800" b="1" dirty="0" smtClean="0">
                <a:latin typeface="Verdana" panose="020B0604030504040204" pitchFamily="34" charset="0"/>
              </a:rPr>
              <a:t>Lei Federal  12.587/2012 instituiu a Política Nacional de Mobilidade Urbana- PNMU</a:t>
            </a:r>
            <a:br>
              <a:rPr lang="pt-BR" altLang="pt-BR" sz="2800" b="1" dirty="0" smtClean="0">
                <a:latin typeface="Verdana" panose="020B0604030504040204" pitchFamily="34" charset="0"/>
              </a:rPr>
            </a:br>
            <a:r>
              <a:rPr lang="pt-BR" altLang="pt-BR" sz="2800" b="1" dirty="0" smtClean="0">
                <a:latin typeface="Verdana" panose="020B0604030504040204" pitchFamily="34" charset="0"/>
              </a:rPr>
              <a:t/>
            </a:r>
            <a:br>
              <a:rPr lang="pt-BR" altLang="pt-BR" sz="2800" b="1" dirty="0" smtClean="0">
                <a:latin typeface="Verdana" panose="020B0604030504040204" pitchFamily="34" charset="0"/>
              </a:rPr>
            </a:br>
            <a:r>
              <a:rPr lang="pt-BR" altLang="pt-BR" sz="2800" b="1" dirty="0" smtClean="0">
                <a:latin typeface="Verdana" panose="020B0604030504040204" pitchFamily="34" charset="0"/>
              </a:rPr>
              <a:t/>
            </a:r>
            <a:br>
              <a:rPr lang="pt-BR" altLang="pt-BR" sz="2800" b="1" dirty="0" smtClean="0">
                <a:latin typeface="Verdana" panose="020B0604030504040204" pitchFamily="34" charset="0"/>
              </a:rPr>
            </a:br>
            <a:r>
              <a:rPr lang="pt-BR" altLang="pt-BR" sz="2800" b="1" dirty="0" smtClean="0">
                <a:latin typeface="Verdana" panose="020B0604030504040204" pitchFamily="34" charset="0"/>
              </a:rPr>
              <a:t>Lei Federal 14.000/2020  estabelece que os municípios com até 250.000 habitantes deverão implantar o Plano Municipal de Mobilidade Urbana até 12/04/2023</a:t>
            </a:r>
            <a:br>
              <a:rPr lang="pt-BR" altLang="pt-BR" sz="2800" b="1" dirty="0" smtClean="0">
                <a:latin typeface="Verdana" panose="020B0604030504040204" pitchFamily="34" charset="0"/>
              </a:rPr>
            </a:br>
            <a:r>
              <a:rPr lang="pt-BR" altLang="pt-BR" sz="5400" b="1" dirty="0" smtClean="0">
                <a:latin typeface="Verdana" panose="020B0604030504040204" pitchFamily="34" charset="0"/>
              </a:rPr>
              <a:t/>
            </a:r>
            <a:br>
              <a:rPr lang="pt-BR" altLang="pt-BR" sz="5400" b="1" dirty="0" smtClean="0">
                <a:latin typeface="Verdana" panose="020B0604030504040204" pitchFamily="34" charset="0"/>
              </a:rPr>
            </a:br>
            <a:endParaRPr lang="pt-BR" altLang="pt-BR" sz="4000" b="1" dirty="0">
              <a:solidFill>
                <a:srgbClr val="7F7F7F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41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316" y="0"/>
            <a:ext cx="96993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2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316" y="0"/>
            <a:ext cx="96993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2972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6" descr="brasão - americana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0" y="0"/>
            <a:ext cx="5540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12"/>
          <p:cNvSpPr>
            <a:spLocks noGrp="1" noChangeArrowheads="1"/>
          </p:cNvSpPr>
          <p:nvPr>
            <p:ph type="title"/>
          </p:nvPr>
        </p:nvSpPr>
        <p:spPr>
          <a:xfrm>
            <a:off x="-124287" y="301841"/>
            <a:ext cx="11922710" cy="6445187"/>
          </a:xfrm>
        </p:spPr>
        <p:txBody>
          <a:bodyPr>
            <a:normAutofit/>
          </a:bodyPr>
          <a:lstStyle/>
          <a:p>
            <a:r>
              <a:rPr lang="pt-BR" sz="2000" b="1" dirty="0" smtClean="0"/>
              <a:t>		</a:t>
            </a:r>
            <a:endParaRPr lang="pt-BR" sz="27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726141" y="842682"/>
            <a:ext cx="10901083" cy="4464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pt-B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Município está conectado a cidades vizinhas: 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pt-B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Santa Barbará D´oeste: através das Avenidas Campos Salles, Europa e Cillos;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pt-B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Limeira: através da Estrada da Balsa e Av. Lírio Correa;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pt-B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Nova Odessa: através da Rua Dom Pedro II e Estrada Astrônomo Jean </a:t>
            </a:r>
            <a:r>
              <a:rPr lang="pt-B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Nicolini</a:t>
            </a:r>
            <a:r>
              <a:rPr lang="pt-B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Av. de Cillo e Estrada Rodolfo </a:t>
            </a:r>
            <a:r>
              <a:rPr lang="pt-BR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Kivitz</a:t>
            </a:r>
            <a:r>
              <a:rPr lang="pt-B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pt-B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Paulínia: Estrada Ivo Macris.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pt-B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Cosmópolis; Estrada Ivo Macris/ Usina Ester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51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6" descr="brasão - americana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0" y="0"/>
            <a:ext cx="5540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12"/>
          <p:cNvSpPr>
            <a:spLocks noGrp="1" noChangeArrowheads="1"/>
          </p:cNvSpPr>
          <p:nvPr>
            <p:ph type="title"/>
          </p:nvPr>
        </p:nvSpPr>
        <p:spPr>
          <a:xfrm>
            <a:off x="-124287" y="301841"/>
            <a:ext cx="11922710" cy="6445187"/>
          </a:xfrm>
        </p:spPr>
        <p:txBody>
          <a:bodyPr>
            <a:normAutofit/>
          </a:bodyPr>
          <a:lstStyle/>
          <a:p>
            <a:r>
              <a:rPr lang="pt-BR" sz="2000" b="1" dirty="0" smtClean="0"/>
              <a:t>		</a:t>
            </a:r>
            <a:endParaRPr lang="pt-BR" sz="27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726141" y="842682"/>
            <a:ext cx="1090108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pt-B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Levantados para estudo da Caracterização do Município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pt-B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ÍNDICES SOCIAIS: IPRS,IPVS,IDHM e IFDM ;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pt-B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 ESTRUTURA URBANA: Água, Esgoto, Energia Elétrica, Rede de Gás e Limpeza Pública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pt-B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MALHA VIÁRIA : </a:t>
            </a:r>
            <a:r>
              <a:rPr lang="pt-B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nº </a:t>
            </a:r>
            <a:r>
              <a:rPr lang="pt-B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veículos/habitantes; ligação com outros município e  classificação da malha urbana;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pt-B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EQUIPAMENTOS E SERVIÇOS MUNICIPAIS: Saúde, Educação; Esportes, Cultura e Lazer, Assistência Social e Segurança Pública;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pt-BR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ECONOMIA: Emprego e Renda, PIB, Impostos e Receita Municipal;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pt-BR" sz="2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DEMOGRAFIA: população por faixa–etária e por Área de Planejamento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89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6" descr="brasão - americana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0" y="0"/>
            <a:ext cx="5540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12"/>
          <p:cNvSpPr>
            <a:spLocks noGrp="1" noChangeArrowheads="1"/>
          </p:cNvSpPr>
          <p:nvPr>
            <p:ph type="title"/>
          </p:nvPr>
        </p:nvSpPr>
        <p:spPr>
          <a:xfrm>
            <a:off x="-124287" y="301841"/>
            <a:ext cx="11922710" cy="6445187"/>
          </a:xfrm>
        </p:spPr>
        <p:txBody>
          <a:bodyPr>
            <a:normAutofit/>
          </a:bodyPr>
          <a:lstStyle/>
          <a:p>
            <a:r>
              <a:rPr lang="pt-BR" sz="2000" b="1" dirty="0" smtClean="0"/>
              <a:t>		</a:t>
            </a:r>
            <a:endParaRPr lang="pt-BR" sz="27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Imagem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84" y="577049"/>
            <a:ext cx="6587231" cy="5157926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6773662" y="1748901"/>
            <a:ext cx="50247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/>
              <a:t>Nosso município apresenta a </a:t>
            </a:r>
            <a:r>
              <a:rPr lang="pt-BR" b="1" dirty="0"/>
              <a:t>tendência do envelhecimento da </a:t>
            </a:r>
            <a:r>
              <a:rPr lang="pt-BR" b="1" dirty="0" smtClean="0"/>
              <a:t>população, a base da pirâmide  populacional começa </a:t>
            </a:r>
            <a:r>
              <a:rPr lang="pt-BR" b="1" dirty="0"/>
              <a:t>a diminuir seu tamanho </a:t>
            </a:r>
            <a:r>
              <a:rPr lang="pt-BR" b="1" dirty="0" smtClean="0"/>
              <a:t> na base e começa </a:t>
            </a:r>
            <a:r>
              <a:rPr lang="pt-BR" b="1" dirty="0"/>
              <a:t>a se </a:t>
            </a:r>
            <a:r>
              <a:rPr lang="pt-BR" b="1" dirty="0" smtClean="0"/>
              <a:t>alargar na direção do topo.</a:t>
            </a:r>
          </a:p>
          <a:p>
            <a:pPr algn="just"/>
            <a:r>
              <a:rPr lang="pt-BR" b="1" dirty="0" smtClean="0"/>
              <a:t>As </a:t>
            </a:r>
            <a:r>
              <a:rPr lang="pt-BR" b="1" dirty="0"/>
              <a:t>áreas de planejamento </a:t>
            </a:r>
            <a:r>
              <a:rPr lang="pt-BR" b="1" dirty="0" smtClean="0"/>
              <a:t>AP08 </a:t>
            </a:r>
            <a:r>
              <a:rPr lang="pt-BR" b="1" dirty="0"/>
              <a:t>/ AP09 e AP07 são as que mais apresentam idosos no município, sempre com a predominância do sexo feminino.</a:t>
            </a:r>
          </a:p>
        </p:txBody>
      </p:sp>
    </p:spTree>
    <p:extLst>
      <p:ext uri="{BB962C8B-B14F-4D97-AF65-F5344CB8AC3E}">
        <p14:creationId xmlns:p14="http://schemas.microsoft.com/office/powerpoint/2010/main" val="5141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6" descr="brasão - americana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0" y="0"/>
            <a:ext cx="5540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12"/>
          <p:cNvSpPr>
            <a:spLocks noGrp="1" noChangeArrowheads="1"/>
          </p:cNvSpPr>
          <p:nvPr>
            <p:ph type="title"/>
          </p:nvPr>
        </p:nvSpPr>
        <p:spPr>
          <a:xfrm>
            <a:off x="-124287" y="301841"/>
            <a:ext cx="11922710" cy="6445187"/>
          </a:xfrm>
        </p:spPr>
        <p:txBody>
          <a:bodyPr>
            <a:normAutofit/>
          </a:bodyPr>
          <a:lstStyle/>
          <a:p>
            <a:r>
              <a:rPr lang="pt-BR" sz="2000" b="1" dirty="0" smtClean="0"/>
              <a:t>		</a:t>
            </a:r>
            <a:endParaRPr lang="pt-BR" sz="27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6254892"/>
              </p:ext>
            </p:extLst>
          </p:nvPr>
        </p:nvGraphicFramePr>
        <p:xfrm>
          <a:off x="630315" y="843379"/>
          <a:ext cx="9836458" cy="5450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8282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6" descr="brasão - americana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0" y="0"/>
            <a:ext cx="5540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12"/>
          <p:cNvSpPr>
            <a:spLocks noGrp="1" noChangeArrowheads="1"/>
          </p:cNvSpPr>
          <p:nvPr>
            <p:ph type="title"/>
          </p:nvPr>
        </p:nvSpPr>
        <p:spPr>
          <a:xfrm>
            <a:off x="-124287" y="301841"/>
            <a:ext cx="11922710" cy="6445187"/>
          </a:xfrm>
        </p:spPr>
        <p:txBody>
          <a:bodyPr>
            <a:normAutofit/>
          </a:bodyPr>
          <a:lstStyle/>
          <a:p>
            <a:r>
              <a:rPr lang="pt-BR" sz="2000" b="1" dirty="0" smtClean="0"/>
              <a:t>		</a:t>
            </a:r>
            <a:endParaRPr lang="pt-BR" sz="27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872052"/>
              </p:ext>
            </p:extLst>
          </p:nvPr>
        </p:nvGraphicFramePr>
        <p:xfrm>
          <a:off x="-155482" y="2474259"/>
          <a:ext cx="4073338" cy="1705833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658318">
                  <a:extLst>
                    <a:ext uri="{9D8B030D-6E8A-4147-A177-3AD203B41FA5}">
                      <a16:colId xmlns:a16="http://schemas.microsoft.com/office/drawing/2014/main" val="979847831"/>
                    </a:ext>
                  </a:extLst>
                </a:gridCol>
                <a:gridCol w="1028621">
                  <a:extLst>
                    <a:ext uri="{9D8B030D-6E8A-4147-A177-3AD203B41FA5}">
                      <a16:colId xmlns:a16="http://schemas.microsoft.com/office/drawing/2014/main" val="2341287887"/>
                    </a:ext>
                  </a:extLst>
                </a:gridCol>
                <a:gridCol w="894899">
                  <a:extLst>
                    <a:ext uri="{9D8B030D-6E8A-4147-A177-3AD203B41FA5}">
                      <a16:colId xmlns:a16="http://schemas.microsoft.com/office/drawing/2014/main" val="4089219356"/>
                    </a:ext>
                  </a:extLst>
                </a:gridCol>
                <a:gridCol w="1491500">
                  <a:extLst>
                    <a:ext uri="{9D8B030D-6E8A-4147-A177-3AD203B41FA5}">
                      <a16:colId xmlns:a16="http://schemas.microsoft.com/office/drawing/2014/main" val="699845218"/>
                    </a:ext>
                  </a:extLst>
                </a:gridCol>
              </a:tblGrid>
              <a:tr h="5135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ANO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População IBGE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Nº Veículos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Média Veículos p/ 100 habitantes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72764739"/>
                  </a:ext>
                </a:extLst>
              </a:tr>
              <a:tr h="3739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1991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153.778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52.268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33,98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45405164"/>
                  </a:ext>
                </a:extLst>
              </a:tr>
              <a:tr h="2727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2000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182.593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75.629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41,42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245461067"/>
                  </a:ext>
                </a:extLst>
              </a:tr>
              <a:tr h="2727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2010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210.638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141.212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77,20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37396632"/>
                  </a:ext>
                </a:extLst>
              </a:tr>
              <a:tr h="2727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2020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242.018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185.333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76,57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07060877"/>
                  </a:ext>
                </a:extLst>
              </a:tr>
            </a:tbl>
          </a:graphicData>
        </a:graphic>
      </p:graphicFrame>
      <p:pic>
        <p:nvPicPr>
          <p:cNvPr id="6" name="Image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871" y="995082"/>
            <a:ext cx="6750423" cy="4939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56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6" descr="brasão - americana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0" y="0"/>
            <a:ext cx="5540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12"/>
          <p:cNvSpPr>
            <a:spLocks noGrp="1" noChangeArrowheads="1"/>
          </p:cNvSpPr>
          <p:nvPr>
            <p:ph type="title"/>
          </p:nvPr>
        </p:nvSpPr>
        <p:spPr>
          <a:xfrm>
            <a:off x="1165413" y="116541"/>
            <a:ext cx="10224638" cy="6630488"/>
          </a:xfrm>
        </p:spPr>
        <p:txBody>
          <a:bodyPr>
            <a:normAutofit fontScale="90000"/>
          </a:bodyPr>
          <a:lstStyle/>
          <a:p>
            <a:r>
              <a:rPr lang="pt-BR" sz="2000" b="1" dirty="0" smtClean="0"/>
              <a:t>		</a:t>
            </a:r>
            <a:r>
              <a:rPr lang="pt-BR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PLANO DE MOBILIDADE URBANA</a:t>
            </a:r>
            <a:br>
              <a:rPr lang="pt-BR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t-BR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		OBJETIVOS -ONDE QUEREMOS CHEGAR?</a:t>
            </a:r>
            <a:br>
              <a:rPr lang="pt-BR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t-B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br>
              <a:rPr lang="pt-BR" sz="20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t-B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pt-BR" sz="20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t-BR" sz="2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- Garantir a Qualidade de Vida das pessoas através de deslocamentos seguros, com menor tempo e por todo espaço do território do município.</a:t>
            </a:r>
            <a:br>
              <a:rPr lang="pt-BR" sz="2200" b="1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t-BR" sz="2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pt-BR" sz="2200" b="1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t-BR" sz="2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- Garantir o Acesso de toda a população aos serviços, infraestrutura e lazer na cidade no menor tempo, com qualidade e segurança.</a:t>
            </a:r>
            <a:br>
              <a:rPr lang="pt-BR" sz="2200" b="1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t-BR" sz="2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pt-BR" sz="2200" b="1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t-BR" sz="2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- Obter através do Desenho de Ruas a Segurança Viária.</a:t>
            </a:r>
            <a:br>
              <a:rPr lang="pt-BR" sz="2200" b="1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t-BR" sz="2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pt-BR" sz="2200" b="1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t-BR" sz="2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- Incentivar a MOBILIDADE ATIVA com segurança. Mobilidade Ativa é saúde!</a:t>
            </a:r>
            <a:br>
              <a:rPr lang="pt-BR" sz="2200" b="1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t-BR" sz="2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pt-BR" sz="2200" b="1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t-BR" sz="2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- Rever o conceito do uso das ruas, isto é, a partir da vocação das mesmas, com objetivo de se aproximar do conceito de Ruas Completas.</a:t>
            </a:r>
            <a:br>
              <a:rPr lang="pt-BR" sz="2200" b="1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t-BR" sz="2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pt-BR" sz="2200" b="1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t-BR" sz="27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Mobilidade com Qualidade, torna o município Acessível para Todos e proporciona uma CIDADE INCLUSIVA!</a:t>
            </a:r>
            <a:br>
              <a:rPr lang="pt-BR" sz="2700" b="1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pt-BR" altLang="pt-BR" sz="2700" b="1" dirty="0">
              <a:solidFill>
                <a:srgbClr val="7F7F7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28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6" descr="brasão - americana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0" y="0"/>
            <a:ext cx="5540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12"/>
          <p:cNvSpPr>
            <a:spLocks noGrp="1" noChangeArrowheads="1"/>
          </p:cNvSpPr>
          <p:nvPr>
            <p:ph type="title"/>
          </p:nvPr>
        </p:nvSpPr>
        <p:spPr>
          <a:xfrm>
            <a:off x="932329" y="79899"/>
            <a:ext cx="11114669" cy="6507332"/>
          </a:xfrm>
        </p:spPr>
        <p:txBody>
          <a:bodyPr>
            <a:normAutofit/>
          </a:bodyPr>
          <a:lstStyle/>
          <a:p>
            <a:pPr eaLnBrk="1" hangingPunct="1"/>
            <a:r>
              <a:rPr lang="pt-BR" altLang="pt-BR" sz="2800" b="1" dirty="0" smtClean="0">
                <a:latin typeface="Verdana" panose="020B0604030504040204" pitchFamily="34" charset="0"/>
              </a:rPr>
              <a:t>O município de Americana  está construindo seu Plano de Mobilidade Urbana  com apoio educacional do SENAC- Americana. </a:t>
            </a:r>
            <a:br>
              <a:rPr lang="pt-BR" altLang="pt-BR" sz="2800" b="1" dirty="0" smtClean="0">
                <a:latin typeface="Verdana" panose="020B0604030504040204" pitchFamily="34" charset="0"/>
              </a:rPr>
            </a:br>
            <a:r>
              <a:rPr lang="pt-BR" altLang="pt-BR" sz="2800" b="1" dirty="0" smtClean="0">
                <a:latin typeface="Verdana" panose="020B0604030504040204" pitchFamily="34" charset="0"/>
              </a:rPr>
              <a:t>Trabalho será desenvolvido em três fases</a:t>
            </a:r>
            <a:br>
              <a:rPr lang="pt-BR" altLang="pt-BR" sz="2800" b="1" dirty="0" smtClean="0">
                <a:latin typeface="Verdana" panose="020B0604030504040204" pitchFamily="34" charset="0"/>
              </a:rPr>
            </a:br>
            <a:r>
              <a:rPr lang="pt-BR" altLang="pt-BR" sz="2800" b="1" dirty="0" smtClean="0">
                <a:latin typeface="Verdana" panose="020B0604030504040204" pitchFamily="34" charset="0"/>
              </a:rPr>
              <a:t/>
            </a:r>
            <a:br>
              <a:rPr lang="pt-BR" altLang="pt-BR" sz="2800" b="1" dirty="0" smtClean="0">
                <a:latin typeface="Verdana" panose="020B0604030504040204" pitchFamily="34" charset="0"/>
              </a:rPr>
            </a:br>
            <a:r>
              <a:rPr lang="pt-BR" altLang="pt-BR" sz="2800" b="1" dirty="0" smtClean="0">
                <a:latin typeface="Verdana" panose="020B0604030504040204" pitchFamily="34" charset="0"/>
              </a:rPr>
              <a:t>1) Características do Município</a:t>
            </a:r>
            <a:br>
              <a:rPr lang="pt-BR" altLang="pt-BR" sz="2800" b="1" dirty="0" smtClean="0">
                <a:latin typeface="Verdana" panose="020B0604030504040204" pitchFamily="34" charset="0"/>
              </a:rPr>
            </a:br>
            <a:r>
              <a:rPr lang="pt-BR" altLang="pt-BR" sz="2800" b="1" dirty="0" smtClean="0">
                <a:latin typeface="Verdana" panose="020B0604030504040204" pitchFamily="34" charset="0"/>
              </a:rPr>
              <a:t/>
            </a:r>
            <a:br>
              <a:rPr lang="pt-BR" altLang="pt-BR" sz="2800" b="1" dirty="0" smtClean="0">
                <a:latin typeface="Verdana" panose="020B0604030504040204" pitchFamily="34" charset="0"/>
              </a:rPr>
            </a:br>
            <a:r>
              <a:rPr lang="pt-BR" altLang="pt-BR" sz="2800" b="1" dirty="0" smtClean="0">
                <a:latin typeface="Verdana" panose="020B0604030504040204" pitchFamily="34" charset="0"/>
              </a:rPr>
              <a:t>2) Diagnóstico </a:t>
            </a:r>
            <a:br>
              <a:rPr lang="pt-BR" altLang="pt-BR" sz="2800" b="1" dirty="0" smtClean="0">
                <a:latin typeface="Verdana" panose="020B0604030504040204" pitchFamily="34" charset="0"/>
              </a:rPr>
            </a:br>
            <a:r>
              <a:rPr lang="pt-BR" altLang="pt-BR" sz="2800" b="1" dirty="0" smtClean="0">
                <a:latin typeface="Verdana" panose="020B0604030504040204" pitchFamily="34" charset="0"/>
              </a:rPr>
              <a:t/>
            </a:r>
            <a:br>
              <a:rPr lang="pt-BR" altLang="pt-BR" sz="2800" b="1" dirty="0" smtClean="0">
                <a:latin typeface="Verdana" panose="020B0604030504040204" pitchFamily="34" charset="0"/>
              </a:rPr>
            </a:br>
            <a:r>
              <a:rPr lang="pt-BR" altLang="pt-BR" sz="2800" b="1" dirty="0" smtClean="0">
                <a:latin typeface="Verdana" panose="020B0604030504040204" pitchFamily="34" charset="0"/>
              </a:rPr>
              <a:t>3) Diretrizes para elaboração do Plano Municipal de Mobilidade Urbana de Americana</a:t>
            </a:r>
            <a:br>
              <a:rPr lang="pt-BR" altLang="pt-BR" sz="2800" b="1" dirty="0" smtClean="0">
                <a:latin typeface="Verdana" panose="020B0604030504040204" pitchFamily="34" charset="0"/>
              </a:rPr>
            </a:br>
            <a:r>
              <a:rPr lang="pt-BR" altLang="pt-BR" sz="2800" b="1" dirty="0" smtClean="0">
                <a:latin typeface="Verdana" panose="020B0604030504040204" pitchFamily="34" charset="0"/>
              </a:rPr>
              <a:t/>
            </a:r>
            <a:br>
              <a:rPr lang="pt-BR" altLang="pt-BR" sz="2800" b="1" dirty="0" smtClean="0">
                <a:latin typeface="Verdana" panose="020B0604030504040204" pitchFamily="34" charset="0"/>
              </a:rPr>
            </a:br>
            <a:endParaRPr lang="pt-BR" altLang="pt-BR" sz="4000" b="1" dirty="0">
              <a:solidFill>
                <a:srgbClr val="7F7F7F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96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6" descr="brasão - americana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0" y="0"/>
            <a:ext cx="5540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12"/>
          <p:cNvSpPr>
            <a:spLocks noGrp="1" noChangeArrowheads="1"/>
          </p:cNvSpPr>
          <p:nvPr>
            <p:ph type="title"/>
          </p:nvPr>
        </p:nvSpPr>
        <p:spPr>
          <a:xfrm>
            <a:off x="869576" y="1005839"/>
            <a:ext cx="10119849" cy="4971011"/>
          </a:xfrm>
        </p:spPr>
        <p:txBody>
          <a:bodyPr>
            <a:normAutofit/>
          </a:bodyPr>
          <a:lstStyle/>
          <a:p>
            <a:r>
              <a:rPr lang="pt-BR" altLang="pt-BR" sz="2800" b="1" dirty="0" smtClean="0">
                <a:latin typeface="Verdana" panose="020B0604030504040204" pitchFamily="34" charset="0"/>
              </a:rPr>
              <a:t>Encerramos a primeira fase após estudos realizados pela equipe composta de 22 pessoas, representantes da sociedade civil e poder público.</a:t>
            </a:r>
            <a:br>
              <a:rPr lang="pt-BR" altLang="pt-BR" sz="2800" b="1" dirty="0" smtClean="0">
                <a:latin typeface="Verdana" panose="020B0604030504040204" pitchFamily="34" charset="0"/>
              </a:rPr>
            </a:br>
            <a:r>
              <a:rPr lang="pt-BR" altLang="pt-BR" sz="2800" b="1" dirty="0" smtClean="0">
                <a:latin typeface="Verdana" panose="020B0604030504040204" pitchFamily="34" charset="0"/>
              </a:rPr>
              <a:t/>
            </a:r>
            <a:br>
              <a:rPr lang="pt-BR" altLang="pt-BR" sz="2800" b="1" dirty="0" smtClean="0">
                <a:latin typeface="Verdana" panose="020B0604030504040204" pitchFamily="34" charset="0"/>
              </a:rPr>
            </a:br>
            <a:r>
              <a:rPr lang="pt-BR" altLang="pt-BR" sz="2800" b="1" dirty="0" smtClean="0">
                <a:latin typeface="Verdana" panose="020B0604030504040204" pitchFamily="34" charset="0"/>
              </a:rPr>
              <a:t>O objetivo desta Audiência Pública é a socialização  das informações que conseguimos agrupar para poder iniciar a segunda fase o Diagnóstico</a:t>
            </a:r>
            <a:br>
              <a:rPr lang="pt-BR" altLang="pt-BR" sz="2800" b="1" dirty="0" smtClean="0">
                <a:latin typeface="Verdana" panose="020B0604030504040204" pitchFamily="34" charset="0"/>
              </a:rPr>
            </a:br>
            <a:r>
              <a:rPr lang="pt-BR" altLang="pt-BR" sz="2800" b="1" dirty="0">
                <a:latin typeface="Verdana" panose="020B0604030504040204" pitchFamily="34" charset="0"/>
              </a:rPr>
              <a:t/>
            </a:r>
            <a:br>
              <a:rPr lang="pt-BR" altLang="pt-BR" sz="2800" b="1" dirty="0">
                <a:latin typeface="Verdana" panose="020B0604030504040204" pitchFamily="34" charset="0"/>
              </a:rPr>
            </a:br>
            <a:endParaRPr lang="pt-BR" altLang="pt-BR" sz="4000" b="1" dirty="0">
              <a:solidFill>
                <a:srgbClr val="7F7F7F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29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6" descr="brasão - americana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0" y="0"/>
            <a:ext cx="5540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12"/>
          <p:cNvSpPr>
            <a:spLocks noGrp="1" noChangeArrowheads="1"/>
          </p:cNvSpPr>
          <p:nvPr>
            <p:ph type="title"/>
          </p:nvPr>
        </p:nvSpPr>
        <p:spPr>
          <a:xfrm>
            <a:off x="815788" y="1005839"/>
            <a:ext cx="10173637" cy="4971011"/>
          </a:xfrm>
        </p:spPr>
        <p:txBody>
          <a:bodyPr>
            <a:normAutofit/>
          </a:bodyPr>
          <a:lstStyle/>
          <a:p>
            <a:pPr eaLnBrk="1" hangingPunct="1"/>
            <a:r>
              <a:rPr lang="pt-BR" altLang="pt-BR" sz="2800" b="1" dirty="0" smtClean="0">
                <a:latin typeface="Verdana" panose="020B0604030504040204" pitchFamily="34" charset="0"/>
              </a:rPr>
              <a:t> </a:t>
            </a:r>
            <a:br>
              <a:rPr lang="pt-BR" altLang="pt-BR" sz="2800" b="1" dirty="0" smtClean="0">
                <a:latin typeface="Verdana" panose="020B0604030504040204" pitchFamily="34" charset="0"/>
              </a:rPr>
            </a:br>
            <a:r>
              <a:rPr lang="pt-BR" altLang="pt-BR" sz="2800" b="1" dirty="0" smtClean="0">
                <a:latin typeface="Verdana" panose="020B0604030504040204" pitchFamily="34" charset="0"/>
              </a:rPr>
              <a:t>Os primeiros registros da ocupação do território do  Município de Americana  datam do século XVIII na Sesmaria  do Salto Grande  ao longo dos Rios Atibaia e Jaguari.</a:t>
            </a:r>
            <a:br>
              <a:rPr lang="pt-BR" altLang="pt-BR" sz="2800" b="1" dirty="0" smtClean="0">
                <a:latin typeface="Verdana" panose="020B0604030504040204" pitchFamily="34" charset="0"/>
              </a:rPr>
            </a:br>
            <a:endParaRPr lang="pt-BR" altLang="pt-BR" sz="4000" b="1" dirty="0">
              <a:solidFill>
                <a:srgbClr val="7F7F7F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04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apahistorico_pranch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6" y="1466850"/>
            <a:ext cx="7129463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1336675" y="2100264"/>
          <a:ext cx="5695950" cy="435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" name="AutoCAD Drawing" r:id="rId5" imgW="5695950" imgH="4352925" progId="AutoCAD.Drawing.16">
                  <p:embed/>
                </p:oleObj>
              </mc:Choice>
              <mc:Fallback>
                <p:oleObj name="AutoCAD Drawing" r:id="rId5" imgW="5695950" imgH="4352925" progId="AutoCAD.Drawing.16">
                  <p:embed/>
                  <p:pic>
                    <p:nvPicPr>
                      <p:cNvPr id="307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6675" y="2100264"/>
                        <a:ext cx="5695950" cy="435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4762501" y="1989138"/>
          <a:ext cx="1584325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" name="Drawing" r:id="rId7" imgW="5124450" imgH="3267075" progId="AutoCAD.Drawing.16">
                  <p:embed/>
                </p:oleObj>
              </mc:Choice>
              <mc:Fallback>
                <p:oleObj name="Drawing" r:id="rId7" imgW="5124450" imgH="3267075" progId="AutoCAD.Drawing.16">
                  <p:embed/>
                  <p:pic>
                    <p:nvPicPr>
                      <p:cNvPr id="307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1" y="1989138"/>
                        <a:ext cx="1584325" cy="1009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7" name="Picture 5" descr="quilombo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3228976"/>
            <a:ext cx="1543050" cy="264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78" name="Object 6"/>
          <p:cNvGraphicFramePr>
            <a:graphicFrameLocks noChangeAspect="1"/>
          </p:cNvGraphicFramePr>
          <p:nvPr/>
        </p:nvGraphicFramePr>
        <p:xfrm>
          <a:off x="1487487" y="3087688"/>
          <a:ext cx="2270126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" name="Drawing" r:id="rId10" imgW="2876550" imgH="4562475" progId="AutoCAD.Drawing.16">
                  <p:embed/>
                </p:oleObj>
              </mc:Choice>
              <mc:Fallback>
                <p:oleObj name="Drawing" r:id="rId10" imgW="2876550" imgH="4562475" progId="AutoCAD.Drawing.16">
                  <p:embed/>
                  <p:pic>
                    <p:nvPicPr>
                      <p:cNvPr id="307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7487" y="3087688"/>
                        <a:ext cx="2270126" cy="360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079" name="Group 7"/>
          <p:cNvGrpSpPr>
            <a:grpSpLocks/>
          </p:cNvGrpSpPr>
          <p:nvPr/>
        </p:nvGrpSpPr>
        <p:grpSpPr bwMode="auto">
          <a:xfrm>
            <a:off x="1665289" y="1431925"/>
            <a:ext cx="3709987" cy="4660900"/>
            <a:chOff x="158" y="799"/>
            <a:chExt cx="2374" cy="2979"/>
          </a:xfrm>
        </p:grpSpPr>
        <p:pic>
          <p:nvPicPr>
            <p:cNvPr id="3115" name="Picture 8" descr="ferrovia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" y="799"/>
              <a:ext cx="2056" cy="2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Freeform 9"/>
            <p:cNvSpPr>
              <a:spLocks/>
            </p:cNvSpPr>
            <p:nvPr/>
          </p:nvSpPr>
          <p:spPr bwMode="auto">
            <a:xfrm>
              <a:off x="158" y="2341"/>
              <a:ext cx="398" cy="147"/>
            </a:xfrm>
            <a:custGeom>
              <a:avLst/>
              <a:gdLst>
                <a:gd name="T0" fmla="*/ 398 w 420"/>
                <a:gd name="T1" fmla="*/ 147 h 144"/>
                <a:gd name="T2" fmla="*/ 349 w 420"/>
                <a:gd name="T3" fmla="*/ 98 h 144"/>
                <a:gd name="T4" fmla="*/ 280 w 420"/>
                <a:gd name="T5" fmla="*/ 49 h 144"/>
                <a:gd name="T6" fmla="*/ 114 w 420"/>
                <a:gd name="T7" fmla="*/ 8 h 144"/>
                <a:gd name="T8" fmla="*/ 0 w 420"/>
                <a:gd name="T9" fmla="*/ 4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0" h="144">
                  <a:moveTo>
                    <a:pt x="420" y="144"/>
                  </a:moveTo>
                  <a:cubicBezTo>
                    <a:pt x="399" y="137"/>
                    <a:pt x="383" y="113"/>
                    <a:pt x="368" y="96"/>
                  </a:cubicBezTo>
                  <a:cubicBezTo>
                    <a:pt x="347" y="73"/>
                    <a:pt x="325" y="58"/>
                    <a:pt x="296" y="48"/>
                  </a:cubicBezTo>
                  <a:cubicBezTo>
                    <a:pt x="253" y="5"/>
                    <a:pt x="173" y="10"/>
                    <a:pt x="120" y="8"/>
                  </a:cubicBezTo>
                  <a:cubicBezTo>
                    <a:pt x="59" y="0"/>
                    <a:pt x="99" y="4"/>
                    <a:pt x="0" y="4"/>
                  </a:cubicBezTo>
                </a:path>
              </a:pathLst>
            </a:custGeom>
            <a:noFill/>
            <a:ln w="38100" cmpd="sng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aphicFrame>
        <p:nvGraphicFramePr>
          <p:cNvPr id="3082" name="Object 10"/>
          <p:cNvGraphicFramePr>
            <a:graphicFrameLocks noChangeAspect="1"/>
          </p:cNvGraphicFramePr>
          <p:nvPr/>
        </p:nvGraphicFramePr>
        <p:xfrm>
          <a:off x="3771901" y="3716338"/>
          <a:ext cx="1457325" cy="230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9" name="Drawing" r:id="rId13" imgW="2762250" imgH="4371975" progId="AutoCAD.Drawing.16">
                  <p:embed/>
                </p:oleObj>
              </mc:Choice>
              <mc:Fallback>
                <p:oleObj name="Drawing" r:id="rId13" imgW="2762250" imgH="4371975" progId="AutoCAD.Drawing.16">
                  <p:embed/>
                  <p:pic>
                    <p:nvPicPr>
                      <p:cNvPr id="308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1901" y="3716338"/>
                        <a:ext cx="1457325" cy="2305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3" name="Picture 11" descr="en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076" y="3789363"/>
            <a:ext cx="1700213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12" descr="ep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6" y="3670300"/>
            <a:ext cx="2449513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5" name="Oval 13"/>
          <p:cNvSpPr>
            <a:spLocks noChangeArrowheads="1"/>
          </p:cNvSpPr>
          <p:nvPr/>
        </p:nvSpPr>
        <p:spPr bwMode="auto">
          <a:xfrm>
            <a:off x="4511676" y="4729164"/>
            <a:ext cx="212725" cy="212725"/>
          </a:xfrm>
          <a:prstGeom prst="ellips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pt-BR" altLang="pt-BR" sz="2400">
              <a:solidFill>
                <a:srgbClr val="FF99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86" name="Oval 14"/>
          <p:cNvSpPr>
            <a:spLocks noChangeArrowheads="1"/>
          </p:cNvSpPr>
          <p:nvPr/>
        </p:nvSpPr>
        <p:spPr bwMode="auto">
          <a:xfrm>
            <a:off x="5105400" y="5791200"/>
            <a:ext cx="228600" cy="228600"/>
          </a:xfrm>
          <a:prstGeom prst="ellipse">
            <a:avLst/>
          </a:prstGeom>
          <a:noFill/>
          <a:ln w="38100">
            <a:solidFill>
              <a:srgbClr val="99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graphicFrame>
        <p:nvGraphicFramePr>
          <p:cNvPr id="3087" name="Object 15"/>
          <p:cNvGraphicFramePr>
            <a:graphicFrameLocks noChangeAspect="1"/>
          </p:cNvGraphicFramePr>
          <p:nvPr/>
        </p:nvGraphicFramePr>
        <p:xfrm>
          <a:off x="1381125" y="2339976"/>
          <a:ext cx="3562350" cy="130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0" name="Drawing" r:id="rId17" imgW="8915400" imgH="3267075" progId="AutoCAD.Drawing.16">
                  <p:embed/>
                </p:oleObj>
              </mc:Choice>
              <mc:Fallback>
                <p:oleObj name="Drawing" r:id="rId17" imgW="8915400" imgH="3267075" progId="AutoCAD.Drawing.16">
                  <p:embed/>
                  <p:pic>
                    <p:nvPicPr>
                      <p:cNvPr id="308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1125" y="2339976"/>
                        <a:ext cx="3562350" cy="1304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8" name="Picture 16" descr="estrada"/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700214"/>
            <a:ext cx="2794000" cy="381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9" name="Picture 17" descr="rio_atibaia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6" y="2852738"/>
            <a:ext cx="2200275" cy="130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90" name="Oval 18"/>
          <p:cNvSpPr>
            <a:spLocks noChangeArrowheads="1"/>
          </p:cNvSpPr>
          <p:nvPr/>
        </p:nvSpPr>
        <p:spPr bwMode="auto">
          <a:xfrm>
            <a:off x="2063751" y="3937001"/>
            <a:ext cx="282575" cy="282575"/>
          </a:xfrm>
          <a:prstGeom prst="ellipse">
            <a:avLst/>
          </a:prstGeom>
          <a:noFill/>
          <a:ln w="38100">
            <a:solidFill>
              <a:srgbClr val="FFCC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3091" name="Oval 19"/>
          <p:cNvSpPr>
            <a:spLocks noChangeArrowheads="1"/>
          </p:cNvSpPr>
          <p:nvPr/>
        </p:nvSpPr>
        <p:spPr bwMode="auto">
          <a:xfrm>
            <a:off x="3867150" y="3282950"/>
            <a:ext cx="279400" cy="14605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3092" name="Oval 20"/>
          <p:cNvSpPr>
            <a:spLocks noChangeArrowheads="1"/>
          </p:cNvSpPr>
          <p:nvPr/>
        </p:nvSpPr>
        <p:spPr bwMode="auto">
          <a:xfrm>
            <a:off x="3646489" y="3570288"/>
            <a:ext cx="503237" cy="482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pt-BR" altLang="pt-BR" sz="2400">
              <a:solidFill>
                <a:srgbClr val="FFCC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Rectangle 21"/>
          <p:cNvSpPr>
            <a:spLocks noChangeArrowheads="1"/>
          </p:cNvSpPr>
          <p:nvPr/>
        </p:nvSpPr>
        <p:spPr bwMode="auto">
          <a:xfrm>
            <a:off x="8616950" y="1470025"/>
            <a:ext cx="2051050" cy="5035550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3094" name="Text Box 22"/>
          <p:cNvSpPr txBox="1">
            <a:spLocks noChangeArrowheads="1"/>
          </p:cNvSpPr>
          <p:nvPr/>
        </p:nvSpPr>
        <p:spPr bwMode="auto">
          <a:xfrm>
            <a:off x="8618539" y="2225676"/>
            <a:ext cx="2376487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300" b="1">
                <a:solidFill>
                  <a:srgbClr val="66FFFF"/>
                </a:solidFill>
                <a:latin typeface="Arial Unicode MS" pitchFamily="34" charset="-128"/>
              </a:rPr>
              <a:t>Rio Piracicaba</a:t>
            </a:r>
          </a:p>
        </p:txBody>
      </p:sp>
      <p:sp>
        <p:nvSpPr>
          <p:cNvPr id="3095" name="Text Box 23"/>
          <p:cNvSpPr txBox="1">
            <a:spLocks noChangeArrowheads="1"/>
          </p:cNvSpPr>
          <p:nvPr/>
        </p:nvSpPr>
        <p:spPr bwMode="auto">
          <a:xfrm>
            <a:off x="8618539" y="4724400"/>
            <a:ext cx="23764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300" b="1" dirty="0">
                <a:solidFill>
                  <a:srgbClr val="FF3300"/>
                </a:solidFill>
                <a:latin typeface="Arial Unicode MS" pitchFamily="34" charset="-128"/>
              </a:rPr>
              <a:t>Núcleos Urbanos  de </a:t>
            </a:r>
            <a:r>
              <a:rPr lang="pt-BR" altLang="pt-BR" sz="1300" b="1" dirty="0" smtClean="0">
                <a:solidFill>
                  <a:srgbClr val="FF3300"/>
                </a:solidFill>
                <a:latin typeface="Arial Unicode MS" pitchFamily="34" charset="-128"/>
              </a:rPr>
              <a:t>Americana</a:t>
            </a:r>
            <a:endParaRPr lang="pt-BR" altLang="pt-BR" sz="1300" b="1" dirty="0">
              <a:solidFill>
                <a:srgbClr val="FF3300"/>
              </a:solidFill>
              <a:latin typeface="Arial Unicode MS" pitchFamily="34" charset="-128"/>
            </a:endParaRPr>
          </a:p>
        </p:txBody>
      </p:sp>
      <p:sp>
        <p:nvSpPr>
          <p:cNvPr id="3096" name="Text Box 24"/>
          <p:cNvSpPr txBox="1">
            <a:spLocks noChangeArrowheads="1"/>
          </p:cNvSpPr>
          <p:nvPr/>
        </p:nvSpPr>
        <p:spPr bwMode="auto">
          <a:xfrm>
            <a:off x="8618538" y="5157788"/>
            <a:ext cx="19796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300" b="1">
                <a:solidFill>
                  <a:srgbClr val="FFCC99"/>
                </a:solidFill>
                <a:latin typeface="Arial Unicode MS" pitchFamily="34" charset="-128"/>
              </a:rPr>
              <a:t>Núcleo Urbano de Santa Bárbara D’oeste</a:t>
            </a:r>
          </a:p>
        </p:txBody>
      </p:sp>
      <p:sp>
        <p:nvSpPr>
          <p:cNvPr id="3097" name="Text Box 25"/>
          <p:cNvSpPr txBox="1">
            <a:spLocks noChangeArrowheads="1"/>
          </p:cNvSpPr>
          <p:nvPr/>
        </p:nvSpPr>
        <p:spPr bwMode="auto">
          <a:xfrm>
            <a:off x="8618539" y="2862263"/>
            <a:ext cx="2376487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300" b="1">
                <a:solidFill>
                  <a:srgbClr val="FF00FF"/>
                </a:solidFill>
                <a:latin typeface="Arial Unicode MS" pitchFamily="34" charset="-128"/>
              </a:rPr>
              <a:t>Linha Férrea</a:t>
            </a:r>
          </a:p>
        </p:txBody>
      </p:sp>
      <p:sp>
        <p:nvSpPr>
          <p:cNvPr id="3098" name="Text Box 26"/>
          <p:cNvSpPr txBox="1">
            <a:spLocks noChangeArrowheads="1"/>
          </p:cNvSpPr>
          <p:nvPr/>
        </p:nvSpPr>
        <p:spPr bwMode="auto">
          <a:xfrm>
            <a:off x="8618539" y="3082925"/>
            <a:ext cx="2016125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300" b="1">
                <a:solidFill>
                  <a:srgbClr val="008000"/>
                </a:solidFill>
                <a:latin typeface="Arial Unicode MS" pitchFamily="34" charset="-128"/>
              </a:rPr>
              <a:t>Estrada Campinas-Limeira</a:t>
            </a:r>
          </a:p>
        </p:txBody>
      </p:sp>
      <p:sp>
        <p:nvSpPr>
          <p:cNvPr id="3099" name="Text Box 27"/>
          <p:cNvSpPr txBox="1">
            <a:spLocks noChangeArrowheads="1"/>
          </p:cNvSpPr>
          <p:nvPr/>
        </p:nvSpPr>
        <p:spPr bwMode="auto">
          <a:xfrm>
            <a:off x="8618539" y="2438401"/>
            <a:ext cx="2376487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300" b="1">
                <a:solidFill>
                  <a:srgbClr val="66FFFF"/>
                </a:solidFill>
                <a:latin typeface="Arial Unicode MS" pitchFamily="34" charset="-128"/>
              </a:rPr>
              <a:t>Ribeirão Quilombo</a:t>
            </a:r>
          </a:p>
        </p:txBody>
      </p:sp>
      <p:sp>
        <p:nvSpPr>
          <p:cNvPr id="3100" name="Text Box 28"/>
          <p:cNvSpPr txBox="1">
            <a:spLocks noChangeArrowheads="1"/>
          </p:cNvSpPr>
          <p:nvPr/>
        </p:nvSpPr>
        <p:spPr bwMode="auto">
          <a:xfrm>
            <a:off x="8618539" y="2014538"/>
            <a:ext cx="2376487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300" b="1">
                <a:solidFill>
                  <a:srgbClr val="66FFFF"/>
                </a:solidFill>
                <a:latin typeface="Arial Unicode MS" pitchFamily="34" charset="-128"/>
              </a:rPr>
              <a:t>Rio Jaguari</a:t>
            </a:r>
          </a:p>
        </p:txBody>
      </p:sp>
      <p:sp>
        <p:nvSpPr>
          <p:cNvPr id="3101" name="Text Box 29"/>
          <p:cNvSpPr txBox="1">
            <a:spLocks noChangeArrowheads="1"/>
          </p:cNvSpPr>
          <p:nvPr/>
        </p:nvSpPr>
        <p:spPr bwMode="auto">
          <a:xfrm>
            <a:off x="8618539" y="1803401"/>
            <a:ext cx="2376487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300" b="1">
                <a:solidFill>
                  <a:srgbClr val="66FFFF"/>
                </a:solidFill>
                <a:latin typeface="Arial Unicode MS" pitchFamily="34" charset="-128"/>
              </a:rPr>
              <a:t>Rio Atibaia</a:t>
            </a:r>
          </a:p>
        </p:txBody>
      </p:sp>
      <p:sp>
        <p:nvSpPr>
          <p:cNvPr id="3102" name="Text Box 30"/>
          <p:cNvSpPr txBox="1">
            <a:spLocks noChangeArrowheads="1"/>
          </p:cNvSpPr>
          <p:nvPr/>
        </p:nvSpPr>
        <p:spPr bwMode="auto">
          <a:xfrm>
            <a:off x="8618538" y="3478213"/>
            <a:ext cx="1979612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300" b="1">
                <a:solidFill>
                  <a:srgbClr val="008000"/>
                </a:solidFill>
                <a:latin typeface="Arial Unicode MS" pitchFamily="34" charset="-128"/>
              </a:rPr>
              <a:t>Estrada para Cosmópolis</a:t>
            </a:r>
          </a:p>
        </p:txBody>
      </p:sp>
      <p:sp>
        <p:nvSpPr>
          <p:cNvPr id="4" name="Text Box 31"/>
          <p:cNvSpPr txBox="1">
            <a:spLocks noChangeArrowheads="1"/>
          </p:cNvSpPr>
          <p:nvPr/>
        </p:nvSpPr>
        <p:spPr bwMode="auto">
          <a:xfrm>
            <a:off x="7896225" y="6508750"/>
            <a:ext cx="1728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400" b="1">
                <a:solidFill>
                  <a:schemeClr val="bg1"/>
                </a:solidFill>
                <a:latin typeface="Arial Unicode MS" pitchFamily="34" charset="-128"/>
              </a:rPr>
              <a:t>O INICIO</a:t>
            </a:r>
          </a:p>
        </p:txBody>
      </p:sp>
      <p:sp>
        <p:nvSpPr>
          <p:cNvPr id="3104" name="Text Box 32"/>
          <p:cNvSpPr txBox="1">
            <a:spLocks noChangeArrowheads="1"/>
          </p:cNvSpPr>
          <p:nvPr/>
        </p:nvSpPr>
        <p:spPr bwMode="auto">
          <a:xfrm>
            <a:off x="8618539" y="5556250"/>
            <a:ext cx="18002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300" b="1" dirty="0">
                <a:solidFill>
                  <a:srgbClr val="FF9900"/>
                </a:solidFill>
                <a:latin typeface="Arial Unicode MS" pitchFamily="34" charset="-128"/>
              </a:rPr>
              <a:t>Núcleo Urbano de Nova Odessa</a:t>
            </a:r>
          </a:p>
        </p:txBody>
      </p:sp>
      <p:sp>
        <p:nvSpPr>
          <p:cNvPr id="3105" name="Text Box 33"/>
          <p:cNvSpPr txBox="1">
            <a:spLocks noChangeArrowheads="1"/>
          </p:cNvSpPr>
          <p:nvPr/>
        </p:nvSpPr>
        <p:spPr bwMode="auto">
          <a:xfrm>
            <a:off x="8626086" y="2622550"/>
            <a:ext cx="2376487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300" b="1">
                <a:solidFill>
                  <a:srgbClr val="66FFFF"/>
                </a:solidFill>
                <a:latin typeface="Arial Unicode MS" pitchFamily="34" charset="-128"/>
              </a:rPr>
              <a:t>Ribeirão dos Toledos</a:t>
            </a:r>
          </a:p>
        </p:txBody>
      </p:sp>
      <p:sp>
        <p:nvSpPr>
          <p:cNvPr id="3106" name="Text Box 34"/>
          <p:cNvSpPr txBox="1">
            <a:spLocks noChangeArrowheads="1"/>
          </p:cNvSpPr>
          <p:nvPr/>
        </p:nvSpPr>
        <p:spPr bwMode="auto">
          <a:xfrm>
            <a:off x="8618538" y="3883025"/>
            <a:ext cx="13652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300" b="1">
                <a:solidFill>
                  <a:srgbClr val="008000"/>
                </a:solidFill>
                <a:latin typeface="Arial Unicode MS" pitchFamily="34" charset="-128"/>
              </a:rPr>
              <a:t>Estrada para Nova Odessa</a:t>
            </a:r>
            <a:endParaRPr lang="pt-BR" altLang="pt-BR" sz="1300" b="1">
              <a:solidFill>
                <a:schemeClr val="bg1"/>
              </a:solidFill>
              <a:latin typeface="Arial Unicode MS" pitchFamily="34" charset="-128"/>
            </a:endParaRPr>
          </a:p>
        </p:txBody>
      </p:sp>
      <p:sp>
        <p:nvSpPr>
          <p:cNvPr id="3107" name="Text Box 35"/>
          <p:cNvSpPr txBox="1">
            <a:spLocks noChangeArrowheads="1"/>
          </p:cNvSpPr>
          <p:nvPr/>
        </p:nvSpPr>
        <p:spPr bwMode="auto">
          <a:xfrm>
            <a:off x="8618539" y="4292601"/>
            <a:ext cx="2016125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300" b="1">
                <a:solidFill>
                  <a:srgbClr val="008000"/>
                </a:solidFill>
                <a:latin typeface="Arial Unicode MS" pitchFamily="34" charset="-128"/>
              </a:rPr>
              <a:t>Estrada de Cillo</a:t>
            </a:r>
            <a:endParaRPr lang="pt-BR" altLang="pt-BR" sz="1300" b="1">
              <a:solidFill>
                <a:schemeClr val="bg1"/>
              </a:solidFill>
              <a:latin typeface="Arial Unicode MS" pitchFamily="34" charset="-128"/>
            </a:endParaRPr>
          </a:p>
        </p:txBody>
      </p:sp>
      <p:sp>
        <p:nvSpPr>
          <p:cNvPr id="3108" name="Text Box 36"/>
          <p:cNvSpPr txBox="1">
            <a:spLocks noChangeArrowheads="1"/>
          </p:cNvSpPr>
          <p:nvPr/>
        </p:nvSpPr>
        <p:spPr bwMode="auto">
          <a:xfrm>
            <a:off x="8618539" y="4508501"/>
            <a:ext cx="2232025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300" b="1">
                <a:solidFill>
                  <a:srgbClr val="008000"/>
                </a:solidFill>
                <a:latin typeface="Arial Unicode MS" pitchFamily="34" charset="-128"/>
              </a:rPr>
              <a:t>Estrada para Piracicaba</a:t>
            </a:r>
          </a:p>
        </p:txBody>
      </p:sp>
      <p:sp>
        <p:nvSpPr>
          <p:cNvPr id="3109" name="Text Box 37"/>
          <p:cNvSpPr txBox="1">
            <a:spLocks noChangeArrowheads="1"/>
          </p:cNvSpPr>
          <p:nvPr/>
        </p:nvSpPr>
        <p:spPr bwMode="auto">
          <a:xfrm>
            <a:off x="8616950" y="5964238"/>
            <a:ext cx="19812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300" b="1">
                <a:solidFill>
                  <a:srgbClr val="990033"/>
                </a:solidFill>
                <a:latin typeface="Arial Unicode MS" pitchFamily="34" charset="-128"/>
              </a:rPr>
              <a:t>Núcleo Urbano Rebouças (Sumaré)</a:t>
            </a:r>
          </a:p>
        </p:txBody>
      </p:sp>
      <p:sp>
        <p:nvSpPr>
          <p:cNvPr id="3110" name="Text Box 38"/>
          <p:cNvSpPr txBox="1">
            <a:spLocks noChangeArrowheads="1"/>
          </p:cNvSpPr>
          <p:nvPr/>
        </p:nvSpPr>
        <p:spPr bwMode="auto">
          <a:xfrm>
            <a:off x="8616950" y="1581151"/>
            <a:ext cx="2376488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300" b="1" dirty="0">
                <a:solidFill>
                  <a:srgbClr val="FFFF00"/>
                </a:solidFill>
                <a:latin typeface="Arial Unicode MS" pitchFamily="34" charset="-128"/>
              </a:rPr>
              <a:t>Divisa dos municípios</a:t>
            </a:r>
          </a:p>
        </p:txBody>
      </p:sp>
      <p:sp>
        <p:nvSpPr>
          <p:cNvPr id="3111" name="Text Box 39"/>
          <p:cNvSpPr txBox="1">
            <a:spLocks noChangeArrowheads="1"/>
          </p:cNvSpPr>
          <p:nvPr/>
        </p:nvSpPr>
        <p:spPr bwMode="auto">
          <a:xfrm>
            <a:off x="3432175" y="4941888"/>
            <a:ext cx="23764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600" b="1" dirty="0">
                <a:latin typeface="Arial Unicode MS" pitchFamily="34" charset="-128"/>
              </a:rPr>
              <a:t>Nova Odessa</a:t>
            </a:r>
          </a:p>
        </p:txBody>
      </p:sp>
      <p:sp>
        <p:nvSpPr>
          <p:cNvPr id="3112" name="Text Box 40"/>
          <p:cNvSpPr txBox="1">
            <a:spLocks noChangeArrowheads="1"/>
          </p:cNvSpPr>
          <p:nvPr/>
        </p:nvSpPr>
        <p:spPr bwMode="auto">
          <a:xfrm>
            <a:off x="1703389" y="4719639"/>
            <a:ext cx="194468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600" b="1">
                <a:latin typeface="Arial Unicode MS" pitchFamily="34" charset="-128"/>
              </a:rPr>
              <a:t>Santa Bárbara D’Oeste</a:t>
            </a:r>
          </a:p>
        </p:txBody>
      </p:sp>
      <p:sp>
        <p:nvSpPr>
          <p:cNvPr id="3113" name="Text Box 41"/>
          <p:cNvSpPr txBox="1">
            <a:spLocks noChangeArrowheads="1"/>
          </p:cNvSpPr>
          <p:nvPr/>
        </p:nvSpPr>
        <p:spPr bwMode="auto">
          <a:xfrm>
            <a:off x="4367214" y="3597275"/>
            <a:ext cx="18002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600" b="1">
                <a:latin typeface="Arial Unicode MS" pitchFamily="34" charset="-128"/>
              </a:rPr>
              <a:t>Americana</a:t>
            </a:r>
          </a:p>
        </p:txBody>
      </p:sp>
      <p:pic>
        <p:nvPicPr>
          <p:cNvPr id="3114" name="Picture 42" descr="ESTR_2"/>
          <p:cNvPicPr>
            <a:picLocks noChangeAspect="1" noChangeArrowheads="1"/>
          </p:cNvPicPr>
          <p:nvPr/>
        </p:nvPicPr>
        <p:blipFill>
          <a:blip r:embed="rId21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1" y="1514475"/>
            <a:ext cx="5178425" cy="310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3"/>
          <p:cNvSpPr>
            <a:spLocks noChangeArrowheads="1"/>
          </p:cNvSpPr>
          <p:nvPr/>
        </p:nvSpPr>
        <p:spPr bwMode="auto">
          <a:xfrm>
            <a:off x="1992313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4400">
                <a:solidFill>
                  <a:schemeClr val="tx2"/>
                </a:solidFill>
              </a:rPr>
              <a:t>Município de Americana</a:t>
            </a:r>
          </a:p>
        </p:txBody>
      </p:sp>
      <p:sp>
        <p:nvSpPr>
          <p:cNvPr id="3116" name="Line 44"/>
          <p:cNvSpPr>
            <a:spLocks noChangeShapeType="1"/>
          </p:cNvSpPr>
          <p:nvPr/>
        </p:nvSpPr>
        <p:spPr bwMode="auto">
          <a:xfrm>
            <a:off x="4224339" y="3357564"/>
            <a:ext cx="142875" cy="142875"/>
          </a:xfrm>
          <a:prstGeom prst="line">
            <a:avLst/>
          </a:prstGeom>
          <a:noFill/>
          <a:ln w="57150">
            <a:solidFill>
              <a:srgbClr val="3F37E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1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3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3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3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3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 nodeType="clickPar">
                      <p:stCondLst>
                        <p:cond delay="indefinite"/>
                      </p:stCondLst>
                      <p:childTnLst>
                        <p:par>
                          <p:cTn id="1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 nodeType="clickPar">
                      <p:stCondLst>
                        <p:cond delay="indefinite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3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3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5" grpId="0" animBg="1" autoUpdateAnimBg="0"/>
      <p:bldP spid="3092" grpId="0" animBg="1" autoUpdateAnimBg="0"/>
      <p:bldP spid="3094" grpId="0" autoUpdateAnimBg="0"/>
      <p:bldP spid="3095" grpId="0" autoUpdateAnimBg="0"/>
      <p:bldP spid="3096" grpId="0" autoUpdateAnimBg="0"/>
      <p:bldP spid="3097" grpId="0" autoUpdateAnimBg="0"/>
      <p:bldP spid="3098" grpId="0" autoUpdateAnimBg="0"/>
      <p:bldP spid="3099" grpId="0" autoUpdateAnimBg="0"/>
      <p:bldP spid="3100" grpId="0" autoUpdateAnimBg="0"/>
      <p:bldP spid="3101" grpId="0" autoUpdateAnimBg="0"/>
      <p:bldP spid="3102" grpId="0" autoUpdateAnimBg="0"/>
      <p:bldP spid="3104" grpId="0" autoUpdateAnimBg="0"/>
      <p:bldP spid="3105" grpId="0" autoUpdateAnimBg="0"/>
      <p:bldP spid="3106" grpId="0" autoUpdateAnimBg="0"/>
      <p:bldP spid="3107" grpId="0" autoUpdateAnimBg="0"/>
      <p:bldP spid="3108" grpId="0" autoUpdateAnimBg="0"/>
      <p:bldP spid="3109" grpId="0" autoUpdateAnimBg="0"/>
      <p:bldP spid="3110" grpId="0" autoUpdateAnimBg="0"/>
      <p:bldP spid="3111" grpId="0" autoUpdateAnimBg="0"/>
      <p:bldP spid="3112" grpId="0" autoUpdateAnimBg="0"/>
      <p:bldP spid="3113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89" y="0"/>
            <a:ext cx="113996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83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89" y="0"/>
            <a:ext cx="113996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11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1858</TotalTime>
  <Words>556</Words>
  <Application>Microsoft Office PowerPoint</Application>
  <PresentationFormat>Widescreen</PresentationFormat>
  <Paragraphs>122</Paragraphs>
  <Slides>37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3</vt:i4>
      </vt:variant>
      <vt:variant>
        <vt:lpstr>Títulos de slides</vt:lpstr>
      </vt:variant>
      <vt:variant>
        <vt:i4>37</vt:i4>
      </vt:variant>
    </vt:vector>
  </HeadingPairs>
  <TitlesOfParts>
    <vt:vector size="48" baseType="lpstr">
      <vt:lpstr>Arial</vt:lpstr>
      <vt:lpstr>Arial Unicode MS</vt:lpstr>
      <vt:lpstr>BankGothic Md BT</vt:lpstr>
      <vt:lpstr>Calibri</vt:lpstr>
      <vt:lpstr>Calibri Light</vt:lpstr>
      <vt:lpstr>Times New Roman</vt:lpstr>
      <vt:lpstr>Verdana</vt:lpstr>
      <vt:lpstr>Tema do Office</vt:lpstr>
      <vt:lpstr>AutoCAD Drawing</vt:lpstr>
      <vt:lpstr>Drawing</vt:lpstr>
      <vt:lpstr>Acrobat Document</vt:lpstr>
      <vt:lpstr>PLAN-MOB  AMERICANA </vt:lpstr>
      <vt:lpstr>MOBILIDADE URBANA:  Condição  que permite o deslocamento de pessoas, bens e serviços em uma cidade e ou Região com o objetivo de desenvolver relações culturais,sociais e econômicas. </vt:lpstr>
      <vt:lpstr>Lei Federal  12.587/2012 instituiu a Política Nacional de Mobilidade Urbana- PNMU   Lei Federal 14.000/2020  estabelece que os municípios com até 250.000 habitantes deverão implantar o Plano Municipal de Mobilidade Urbana até 12/04/2023  </vt:lpstr>
      <vt:lpstr>O município de Americana  está construindo seu Plano de Mobilidade Urbana  com apoio educacional do SENAC- Americana.  Trabalho será desenvolvido em três fases  1) Características do Município  2) Diagnóstico   3) Diretrizes para elaboração do Plano Municipal de Mobilidade Urbana de Americana  </vt:lpstr>
      <vt:lpstr>Encerramos a primeira fase após estudos realizados pela equipe composta de 22 pessoas, representantes da sociedade civil e poder público.  O objetivo desta Audiência Pública é a socialização  das informações que conseguimos agrupar para poder iniciar a segunda fase o Diagnóstico  </vt:lpstr>
      <vt:lpstr>  Os primeiros registros da ocupação do território do  Município de Americana  datam do século XVIII na Sesmaria  do Salto Grande  ao longo dos Rios Atibaia e Jaguari.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Território do Município de Americana hoje  Março de 2022 </vt:lpstr>
      <vt:lpstr>Apresentação do PowerPoint</vt:lpstr>
      <vt:lpstr>Apresentação do PowerPoint</vt:lpstr>
      <vt:lpstr>  </vt:lpstr>
      <vt:lpstr>Em 2021  a população do município está concentrada :   1)Pós Anhanguera : 45.343 habitantes   2)Margem direita Ribeirão Quilombo: 59.048 habitantes (104.391 habitantes  1+2)   3)Margem Esquerda Ribeirão Quilombo:104.247 habitantes   4) A esquerda da Via Luiz de Queiróz: 35.732 habitantes </vt:lpstr>
      <vt:lpstr>Americana faz parte da Região Metropolitana de Campinas - RMC em 2020 a RMC tinha 3.224.443 habitantes</vt:lpstr>
      <vt:lpstr>Apresentação do PowerPoint</vt:lpstr>
      <vt:lpstr>Apresentação do PowerPoint</vt:lpstr>
      <vt:lpstr>Apresentação do PowerPoint</vt:lpstr>
      <vt:lpstr>Apresentação do PowerPoint</vt:lpstr>
      <vt:lpstr>  </vt:lpstr>
      <vt:lpstr>  </vt:lpstr>
      <vt:lpstr>  </vt:lpstr>
      <vt:lpstr>  </vt:lpstr>
      <vt:lpstr>  </vt:lpstr>
      <vt:lpstr>  PLANO DE MOBILIDADE URBANA   OBJETIVOS -ONDE QUEREMOS CHEGAR?    - Garantir a Qualidade de Vida das pessoas através de deslocamentos seguros, com menor tempo e por todo espaço do território do município.  - Garantir o Acesso de toda a população aos serviços, infraestrutura e lazer na cidade no menor tempo, com qualidade e segurança.  - Obter através do Desenho de Ruas a Segurança Viária.  - Incentivar a MOBILIDADE ATIVA com segurança. Mobilidade Ativa é saúde!  - Rever o conceito do uso das ruas, isto é, a partir da vocação das mesmas, com objetivo de se aproximar do conceito de Ruas Completas.  Mobilidade com Qualidade, torna o município Acessível para Todos e proporciona uma CIDADE INCLUSIVA!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 Aparecida Martins Feliciano</dc:creator>
  <cp:lastModifiedBy>Maria Aparecida Martins Feliciano</cp:lastModifiedBy>
  <cp:revision>87</cp:revision>
  <cp:lastPrinted>2022-03-17T18:19:54Z</cp:lastPrinted>
  <dcterms:created xsi:type="dcterms:W3CDTF">2022-02-22T14:56:40Z</dcterms:created>
  <dcterms:modified xsi:type="dcterms:W3CDTF">2022-03-28T17:31:58Z</dcterms:modified>
</cp:coreProperties>
</file>