
<file path=[Content_Types].xml><?xml version="1.0" encoding="utf-8"?>
<Types xmlns="http://schemas.openxmlformats.org/package/2006/content-types">
  <Default Extension="bin" ContentType="image/unknown"/>
  <Default Extension="png" ContentType="image/png"/>
  <Default Extension="webp" ContentType="image/webp"/>
  <Default Extension="rels" ContentType="application/vnd.openxmlformats-package.relationships+xml"/>
  <Default Extension="xml" ContentType="application/xml"/>
  <Default Extension="fntdata" ContentType="application/x-fontdata"/>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1.xml" ContentType="application/vnd.openxmlformats-officedocument.themeOverride+xml"/>
  <Override PartName="/ppt/embeddings/oleObject1.bin" ContentType="application/vnd.openxmlformats-officedocument.oleObject"/>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2.xml" ContentType="application/vnd.openxmlformats-officedocument.themeOverride+xml"/>
  <Override PartName="/ppt/embeddings/oleObject2.bin" ContentType="application/vnd.openxmlformats-officedocument.oleObject"/>
  <Override PartName="/ppt/notesSlides/notesSlide37.xml" ContentType="application/vnd.openxmlformats-officedocument.presentationml.notesSlide+xml"/>
  <Override PartName="/ppt/charts/chart4.xml" ContentType="application/vnd.openxmlformats-officedocument.drawingml.chart+xml"/>
  <Override PartName="/ppt/theme/themeOverride3.xml" ContentType="application/vnd.openxmlformats-officedocument.themeOverride+xml"/>
  <Override PartName="/ppt/embeddings/oleObject3.bin" ContentType="application/vnd.openxmlformats-officedocument.oleObject"/>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embeddings/oleObject4.bin" ContentType="application/vnd.openxmlformats-officedocument.oleObject"/>
  <Override PartName="/ppt/notesSlides/notesSlide38.xml" ContentType="application/vnd.openxmlformats-officedocument.presentationml.notesSlide+xml"/>
  <Override PartName="/ppt/charts/chart6.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5.xml" ContentType="application/vnd.openxmlformats-officedocument.themeOverride+xml"/>
  <Override PartName="/ppt/embeddings/oleObject5.bin" ContentType="application/vnd.openxmlformats-officedocument.oleObject"/>
  <Override PartName="/ppt/charts/chart7.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6.xml" ContentType="application/vnd.openxmlformats-officedocument.themeOverride+xml"/>
  <Override PartName="/ppt/embeddings/oleObject6.bin" ContentType="application/vnd.openxmlformats-officedocument.oleObject"/>
  <Override PartName="/ppt/notesSlides/notesSlide39.xml" ContentType="application/vnd.openxmlformats-officedocument.presentationml.notesSlide+xml"/>
  <Override PartName="/ppt/charts/chart8.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7.xml" ContentType="application/vnd.openxmlformats-officedocument.themeOverride+xml"/>
  <Override PartName="/ppt/embeddings/oleObject7.bin" ContentType="application/vnd.openxmlformats-officedocument.oleObject"/>
  <Override PartName="/ppt/charts/chart9.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8.xml" ContentType="application/vnd.openxmlformats-officedocument.themeOverride+xml"/>
  <Override PartName="/ppt/embeddings/oleObject8.bin" ContentType="application/vnd.openxmlformats-officedocument.oleObject"/>
  <Override PartName="/ppt/notesSlides/notesSlide40.xml" ContentType="application/vnd.openxmlformats-officedocument.presentationml.notesSlide+xml"/>
  <Override PartName="/ppt/charts/chart10.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9.xml" ContentType="application/vnd.openxmlformats-officedocument.themeOverride+xml"/>
  <Override PartName="/ppt/embeddings/oleObject9.bin" ContentType="application/vnd.openxmlformats-officedocument.oleObject"/>
  <Override PartName="/ppt/notesSlides/notesSlide41.xml" ContentType="application/vnd.openxmlformats-officedocument.presentationml.notesSlide+xml"/>
  <Override PartName="/ppt/charts/chart11.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10.xml" ContentType="application/vnd.openxmlformats-officedocument.themeOverr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charts/chart12.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11.xml" ContentType="application/vnd.openxmlformats-officedocument.themeOverride+xml"/>
  <Override PartName="/ppt/embeddings/oleObject10.bin" ContentType="application/vnd.openxmlformats-officedocument.oleObject"/>
  <Override PartName="/ppt/notesSlides/notesSlide44.xml" ContentType="application/vnd.openxmlformats-officedocument.presentationml.notesSlide+xml"/>
  <Override PartName="/ppt/charts/chart13.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12.xml" ContentType="application/vnd.openxmlformats-officedocument.themeOverride+xml"/>
  <Override PartName="/ppt/embeddings/oleObject11.bin" ContentType="application/vnd.openxmlformats-officedocument.oleObject"/>
  <Override PartName="/ppt/notesSlides/notesSlide45.xml" ContentType="application/vnd.openxmlformats-officedocument.presentationml.notesSlide+xml"/>
  <Override PartName="/ppt/charts/chart14.xml" ContentType="application/vnd.openxmlformats-officedocument.drawingml.chart+xml"/>
  <Override PartName="/ppt/charts/style13.xml" ContentType="application/vnd.ms-office.chartstyle+xml"/>
  <Override PartName="/ppt/charts/colors13.xml" ContentType="application/vnd.ms-office.chartcolorstyle+xml"/>
  <Override PartName="/ppt/theme/themeOverride13.xml" ContentType="application/vnd.openxmlformats-officedocument.themeOverride+xml"/>
  <Override PartName="/ppt/charts/chart15.xml" ContentType="application/vnd.openxmlformats-officedocument.drawingml.chart+xml"/>
  <Override PartName="/ppt/charts/style14.xml" ContentType="application/vnd.ms-office.chartstyle+xml"/>
  <Override PartName="/ppt/charts/colors14.xml" ContentType="application/vnd.ms-office.chartcolorstyle+xml"/>
  <Override PartName="/ppt/theme/themeOverride14.xml" ContentType="application/vnd.openxmlformats-officedocument.themeOverride+xml"/>
  <Override PartName="/ppt/notesSlides/notesSlide46.xml" ContentType="application/vnd.openxmlformats-officedocument.presentationml.notesSlide+xml"/>
  <Override PartName="/ppt/charts/chart16.xml" ContentType="application/vnd.openxmlformats-officedocument.drawingml.chart+xml"/>
  <Override PartName="/ppt/theme/themeOverride15.xml" ContentType="application/vnd.openxmlformats-officedocument.themeOverride+xml"/>
  <Override PartName="/ppt/embeddings/oleObject12.bin" ContentType="application/vnd.openxmlformats-officedocument.oleObject"/>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charts/chart17.xml" ContentType="application/vnd.openxmlformats-officedocument.drawingml.chart+xml"/>
  <Override PartName="/ppt/charts/style15.xml" ContentType="application/vnd.ms-office.chartstyle+xml"/>
  <Override PartName="/ppt/charts/colors15.xml" ContentType="application/vnd.ms-office.chartcolorstyle+xml"/>
  <Override PartName="/ppt/theme/themeOverride16.xml" ContentType="application/vnd.openxmlformats-officedocument.themeOverride+xml"/>
  <Override PartName="/ppt/notesSlides/notesSlide50.xml" ContentType="application/vnd.openxmlformats-officedocument.presentationml.notesSlide+xml"/>
  <Override PartName="/ppt/charts/chart18.xml" ContentType="application/vnd.openxmlformats-officedocument.drawingml.chart+xml"/>
  <Override PartName="/ppt/charts/style16.xml" ContentType="application/vnd.ms-office.chartstyle+xml"/>
  <Override PartName="/ppt/charts/colors16.xml" ContentType="application/vnd.ms-office.chartcolorstyle+xml"/>
  <Override PartName="/ppt/theme/themeOverride17.xml" ContentType="application/vnd.openxmlformats-officedocument.themeOverride+xml"/>
  <Override PartName="/ppt/notesSlides/notesSlide51.xml" ContentType="application/vnd.openxmlformats-officedocument.presentationml.notesSlide+xml"/>
  <Override PartName="/ppt/charts/chart19.xml" ContentType="application/vnd.openxmlformats-officedocument.drawingml.chart+xml"/>
  <Override PartName="/ppt/charts/style17.xml" ContentType="application/vnd.ms-office.chartstyle+xml"/>
  <Override PartName="/ppt/charts/colors17.xml" ContentType="application/vnd.ms-office.chartcolorstyle+xml"/>
  <Override PartName="/ppt/theme/themeOverride18.xml" ContentType="application/vnd.openxmlformats-officedocument.themeOverr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7" r:id="rId1"/>
  </p:sldMasterIdLst>
  <p:notesMasterIdLst>
    <p:notesMasterId r:id="rId55"/>
  </p:notesMasterIdLst>
  <p:sldIdLst>
    <p:sldId id="256" r:id="rId2"/>
    <p:sldId id="280" r:id="rId3"/>
    <p:sldId id="257" r:id="rId4"/>
    <p:sldId id="282" r:id="rId5"/>
    <p:sldId id="281" r:id="rId6"/>
    <p:sldId id="284" r:id="rId7"/>
    <p:sldId id="283" r:id="rId8"/>
    <p:sldId id="285" r:id="rId9"/>
    <p:sldId id="286" r:id="rId10"/>
    <p:sldId id="288" r:id="rId11"/>
    <p:sldId id="289" r:id="rId12"/>
    <p:sldId id="290" r:id="rId13"/>
    <p:sldId id="291" r:id="rId14"/>
    <p:sldId id="292" r:id="rId15"/>
    <p:sldId id="294" r:id="rId16"/>
    <p:sldId id="295" r:id="rId17"/>
    <p:sldId id="296" r:id="rId18"/>
    <p:sldId id="293" r:id="rId19"/>
    <p:sldId id="325" r:id="rId20"/>
    <p:sldId id="276" r:id="rId21"/>
    <p:sldId id="297" r:id="rId22"/>
    <p:sldId id="298" r:id="rId23"/>
    <p:sldId id="299" r:id="rId24"/>
    <p:sldId id="301" r:id="rId25"/>
    <p:sldId id="302" r:id="rId26"/>
    <p:sldId id="303" r:id="rId27"/>
    <p:sldId id="304" r:id="rId28"/>
    <p:sldId id="326" r:id="rId29"/>
    <p:sldId id="305" r:id="rId30"/>
    <p:sldId id="259" r:id="rId31"/>
    <p:sldId id="306" r:id="rId32"/>
    <p:sldId id="324" r:id="rId33"/>
    <p:sldId id="267" r:id="rId34"/>
    <p:sldId id="260" r:id="rId35"/>
    <p:sldId id="321" r:id="rId36"/>
    <p:sldId id="287" r:id="rId37"/>
    <p:sldId id="309" r:id="rId38"/>
    <p:sldId id="310" r:id="rId39"/>
    <p:sldId id="311" r:id="rId40"/>
    <p:sldId id="312" r:id="rId41"/>
    <p:sldId id="313" r:id="rId42"/>
    <p:sldId id="314" r:id="rId43"/>
    <p:sldId id="315" r:id="rId44"/>
    <p:sldId id="316" r:id="rId45"/>
    <p:sldId id="319" r:id="rId46"/>
    <p:sldId id="320" r:id="rId47"/>
    <p:sldId id="263" r:id="rId48"/>
    <p:sldId id="327" r:id="rId49"/>
    <p:sldId id="331" r:id="rId50"/>
    <p:sldId id="328" r:id="rId51"/>
    <p:sldId id="332" r:id="rId52"/>
    <p:sldId id="272" r:id="rId53"/>
    <p:sldId id="270" r:id="rId54"/>
  </p:sldIdLst>
  <p:sldSz cx="9144000" cy="5143500" type="screen16x9"/>
  <p:notesSz cx="6797675" cy="9928225"/>
  <p:embeddedFontLst>
    <p:embeddedFont>
      <p:font typeface="Roboto" panose="020B0604020202020204" charset="0"/>
      <p:regular r:id="rId56"/>
      <p:bold r:id="rId57"/>
      <p:italic r:id="rId58"/>
      <p:boldItalic r:id="rId59"/>
    </p:embeddedFont>
    <p:embeddedFont>
      <p:font typeface="Calibri" panose="020F0502020204030204" pitchFamily="34" charset="0"/>
      <p:regular r:id="rId60"/>
      <p:bold r:id="rId61"/>
      <p:italic r:id="rId62"/>
      <p:boldItalic r:id="rId6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800" autoAdjust="0"/>
    <p:restoredTop sz="77901" autoAdjust="0"/>
  </p:normalViewPr>
  <p:slideViewPr>
    <p:cSldViewPr>
      <p:cViewPr varScale="1">
        <p:scale>
          <a:sx n="75" d="100"/>
          <a:sy n="75" d="100"/>
        </p:scale>
        <p:origin x="1350" y="72"/>
      </p:cViewPr>
      <p:guideLst>
        <p:guide orient="horz" pos="162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1" d="100"/>
          <a:sy n="81" d="100"/>
        </p:scale>
        <p:origin x="3996" y="9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63" Type="http://schemas.openxmlformats.org/officeDocument/2006/relationships/font" Target="fonts/font8.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font" Target="fonts/font3.fntdata"/><Relationship Id="rId66"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font" Target="fonts/font6.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1.fntdata"/><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4.fntdata"/><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2.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font" Target="fonts/font5.fntdata"/><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charts/_rels/chart1.xml.rels><?xml version="1.0" encoding="UTF-8" standalone="yes"?>
<Relationships xmlns="http://schemas.openxmlformats.org/package/2006/relationships"><Relationship Id="rId3" Type="http://schemas.openxmlformats.org/officeDocument/2006/relationships/oleObject" Target="file:///\\mercurio\engtransito$\SETOR%20DE%20ENGENHARIA%20DE%20TR&#193;FEGO\Plano_de_Mobilidade_Urbana_PMU\Documento_2\Frota.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9.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oleObject" Target="../embeddings/oleObject9.bin"/></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10.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package" Target="../embeddings/Planilha_do_Microsoft_Excel.xlsx"/></Relationships>
</file>

<file path=ppt/charts/_rels/chart12.xml.rels><?xml version="1.0" encoding="UTF-8" standalone="yes"?>
<Relationships xmlns="http://schemas.openxmlformats.org/package/2006/relationships"><Relationship Id="rId3" Type="http://schemas.openxmlformats.org/officeDocument/2006/relationships/themeOverride" Target="../theme/themeOverride11.xm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oleObject" Target="../embeddings/oleObject10.bin"/></Relationships>
</file>

<file path=ppt/charts/_rels/chart13.xml.rels><?xml version="1.0" encoding="UTF-8" standalone="yes"?>
<Relationships xmlns="http://schemas.openxmlformats.org/package/2006/relationships"><Relationship Id="rId3" Type="http://schemas.openxmlformats.org/officeDocument/2006/relationships/themeOverride" Target="../theme/themeOverride12.xm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oleObject" Target="../embeddings/oleObject11.bin"/></Relationships>
</file>

<file path=ppt/charts/_rels/chart14.xml.rels><?xml version="1.0" encoding="UTF-8" standalone="yes"?>
<Relationships xmlns="http://schemas.openxmlformats.org/package/2006/relationships"><Relationship Id="rId3" Type="http://schemas.openxmlformats.org/officeDocument/2006/relationships/themeOverride" Target="../theme/themeOverride13.xml"/><Relationship Id="rId2" Type="http://schemas.microsoft.com/office/2011/relationships/chartColorStyle" Target="colors13.xml"/><Relationship Id="rId1" Type="http://schemas.microsoft.com/office/2011/relationships/chartStyle" Target="style13.xml"/><Relationship Id="rId4" Type="http://schemas.openxmlformats.org/officeDocument/2006/relationships/package" Target="../embeddings/Planilha_do_Microsoft_Excel1.xlsx"/></Relationships>
</file>

<file path=ppt/charts/_rels/chart15.xml.rels><?xml version="1.0" encoding="UTF-8" standalone="yes"?>
<Relationships xmlns="http://schemas.openxmlformats.org/package/2006/relationships"><Relationship Id="rId3" Type="http://schemas.openxmlformats.org/officeDocument/2006/relationships/themeOverride" Target="../theme/themeOverride14.xml"/><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package" Target="../embeddings/Planilha_do_Microsoft_Excel2.xlsx"/></Relationships>
</file>

<file path=ppt/charts/_rels/chart16.xml.rels><?xml version="1.0" encoding="UTF-8" standalone="yes"?>
<Relationships xmlns="http://schemas.openxmlformats.org/package/2006/relationships"><Relationship Id="rId2" Type="http://schemas.openxmlformats.org/officeDocument/2006/relationships/oleObject" Target="../embeddings/oleObject12.bin"/><Relationship Id="rId1" Type="http://schemas.openxmlformats.org/officeDocument/2006/relationships/themeOverride" Target="../theme/themeOverride15.xml"/></Relationships>
</file>

<file path=ppt/charts/_rels/chart17.xml.rels><?xml version="1.0" encoding="UTF-8" standalone="yes"?>
<Relationships xmlns="http://schemas.openxmlformats.org/package/2006/relationships"><Relationship Id="rId3" Type="http://schemas.openxmlformats.org/officeDocument/2006/relationships/themeOverride" Target="../theme/themeOverride16.xml"/><Relationship Id="rId2" Type="http://schemas.microsoft.com/office/2011/relationships/chartColorStyle" Target="colors15.xml"/><Relationship Id="rId1" Type="http://schemas.microsoft.com/office/2011/relationships/chartStyle" Target="style15.xml"/><Relationship Id="rId4" Type="http://schemas.openxmlformats.org/officeDocument/2006/relationships/package" Target="../embeddings/Planilha_do_Microsoft_Excel3.xlsx"/></Relationships>
</file>

<file path=ppt/charts/_rels/chart18.xml.rels><?xml version="1.0" encoding="UTF-8" standalone="yes"?>
<Relationships xmlns="http://schemas.openxmlformats.org/package/2006/relationships"><Relationship Id="rId3" Type="http://schemas.openxmlformats.org/officeDocument/2006/relationships/themeOverride" Target="../theme/themeOverride17.xml"/><Relationship Id="rId2" Type="http://schemas.microsoft.com/office/2011/relationships/chartColorStyle" Target="colors16.xml"/><Relationship Id="rId1" Type="http://schemas.microsoft.com/office/2011/relationships/chartStyle" Target="style16.xml"/><Relationship Id="rId4" Type="http://schemas.openxmlformats.org/officeDocument/2006/relationships/package" Target="../embeddings/Planilha_do_Microsoft_Excel4.xlsx"/></Relationships>
</file>

<file path=ppt/charts/_rels/chart19.xml.rels><?xml version="1.0" encoding="UTF-8" standalone="yes"?>
<Relationships xmlns="http://schemas.openxmlformats.org/package/2006/relationships"><Relationship Id="rId3" Type="http://schemas.openxmlformats.org/officeDocument/2006/relationships/themeOverride" Target="../theme/themeOverride18.xml"/><Relationship Id="rId2" Type="http://schemas.microsoft.com/office/2011/relationships/chartColorStyle" Target="colors17.xml"/><Relationship Id="rId1" Type="http://schemas.microsoft.com/office/2011/relationships/chartStyle" Target="style17.xml"/><Relationship Id="rId4" Type="http://schemas.openxmlformats.org/officeDocument/2006/relationships/package" Target="../embeddings/Planilha_do_Microsoft_Excel5.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embeddings/oleObject1.bin"/></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embeddings/oleObject2.bin"/></Relationships>
</file>

<file path=ppt/charts/_rels/chart4.xml.rels><?xml version="1.0" encoding="UTF-8" standalone="yes"?>
<Relationships xmlns="http://schemas.openxmlformats.org/package/2006/relationships"><Relationship Id="rId2" Type="http://schemas.openxmlformats.org/officeDocument/2006/relationships/oleObject" Target="../embeddings/oleObject3.bin"/><Relationship Id="rId1" Type="http://schemas.openxmlformats.org/officeDocument/2006/relationships/themeOverride" Target="../theme/themeOverride3.xml"/></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oleObject" Target="../embeddings/oleObject4.bin"/></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oleObject" Target="../embeddings/oleObject5.bin"/></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oleObject" Target="../embeddings/oleObject6.bin"/></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oleObject" Target="../embeddings/oleObject7.bin"/></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oleObject" Target="../embeddings/oleObject8.bin"/></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pt-BR" sz="1400" b="1" dirty="0">
                <a:solidFill>
                  <a:sysClr val="windowText" lastClr="000000"/>
                </a:solidFill>
              </a:rPr>
              <a:t>Veículos registrados no município de Americana - SP</a:t>
            </a: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pt-BR"/>
        </a:p>
      </c:txPr>
    </c:title>
    <c:autoTitleDeleted val="0"/>
    <c:plotArea>
      <c:layout>
        <c:manualLayout>
          <c:layoutTarget val="inner"/>
          <c:xMode val="edge"/>
          <c:yMode val="edge"/>
          <c:x val="0.14370842713224882"/>
          <c:y val="0.13543897420760662"/>
          <c:w val="0.79906490884604564"/>
          <c:h val="0.77808008459514777"/>
        </c:manualLayout>
      </c:layout>
      <c:lineChart>
        <c:grouping val="standard"/>
        <c:varyColors val="0"/>
        <c:ser>
          <c:idx val="0"/>
          <c:order val="0"/>
          <c:spPr>
            <a:ln w="28575" cap="rnd">
              <a:solidFill>
                <a:srgbClr val="0070C0"/>
              </a:solidFill>
              <a:round/>
            </a:ln>
            <a:effectLst/>
          </c:spPr>
          <c:marker>
            <c:symbol val="circle"/>
            <c:size val="5"/>
            <c:spPr>
              <a:solidFill>
                <a:schemeClr val="bg2"/>
              </a:solidFill>
              <a:ln w="9525">
                <a:solidFill>
                  <a:schemeClr val="bg2"/>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pt-BR"/>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'Frota de Veículos'!$B$1:$F$1</c:f>
              <c:numCache>
                <c:formatCode>General</c:formatCode>
                <c:ptCount val="5"/>
                <c:pt idx="0">
                  <c:v>2017</c:v>
                </c:pt>
                <c:pt idx="1">
                  <c:v>2018</c:v>
                </c:pt>
                <c:pt idx="2">
                  <c:v>2019</c:v>
                </c:pt>
                <c:pt idx="3">
                  <c:v>2020</c:v>
                </c:pt>
                <c:pt idx="4">
                  <c:v>2021</c:v>
                </c:pt>
              </c:numCache>
            </c:numRef>
          </c:cat>
          <c:val>
            <c:numRef>
              <c:f>'Frota de Veículos'!$B$9:$F$9</c:f>
              <c:numCache>
                <c:formatCode>#,##0</c:formatCode>
                <c:ptCount val="5"/>
                <c:pt idx="0">
                  <c:v>174369</c:v>
                </c:pt>
                <c:pt idx="1">
                  <c:v>178457</c:v>
                </c:pt>
                <c:pt idx="2">
                  <c:v>184244</c:v>
                </c:pt>
                <c:pt idx="3">
                  <c:v>184820</c:v>
                </c:pt>
                <c:pt idx="4">
                  <c:v>190594</c:v>
                </c:pt>
              </c:numCache>
            </c:numRef>
          </c:val>
          <c:smooth val="0"/>
          <c:extLst>
            <c:ext xmlns:c16="http://schemas.microsoft.com/office/drawing/2014/chart" uri="{C3380CC4-5D6E-409C-BE32-E72D297353CC}">
              <c16:uniqueId val="{00000000-8AE5-4677-90ED-91858F6B21FF}"/>
            </c:ext>
          </c:extLst>
        </c:ser>
        <c:dLbls>
          <c:dLblPos val="t"/>
          <c:showLegendKey val="0"/>
          <c:showVal val="1"/>
          <c:showCatName val="0"/>
          <c:showSerName val="0"/>
          <c:showPercent val="0"/>
          <c:showBubbleSize val="0"/>
        </c:dLbls>
        <c:marker val="1"/>
        <c:smooth val="0"/>
        <c:axId val="1982225855"/>
        <c:axId val="1982223359"/>
      </c:lineChart>
      <c:catAx>
        <c:axId val="198222585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t-BR"/>
          </a:p>
        </c:txPr>
        <c:crossAx val="1982223359"/>
        <c:crosses val="autoZero"/>
        <c:auto val="1"/>
        <c:lblAlgn val="ctr"/>
        <c:lblOffset val="100"/>
        <c:noMultiLvlLbl val="0"/>
      </c:catAx>
      <c:valAx>
        <c:axId val="1982223359"/>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t-BR"/>
          </a:p>
        </c:txPr>
        <c:crossAx val="1982225855"/>
        <c:crosses val="autoZero"/>
        <c:crossBetween val="between"/>
      </c:valAx>
      <c:spPr>
        <a:noFill/>
        <a:ln>
          <a:noFill/>
        </a:ln>
        <a:effectLst/>
      </c:spPr>
    </c:plotArea>
    <c:plotVisOnly val="1"/>
    <c:dispBlanksAs val="gap"/>
    <c:showDLblsOverMax val="0"/>
  </c:chart>
  <c:spPr>
    <a:solidFill>
      <a:schemeClr val="bg1"/>
    </a:solidFill>
    <a:ln>
      <a:noFill/>
    </a:ln>
    <a:effectLst/>
  </c:spPr>
  <c:txPr>
    <a:bodyPr/>
    <a:lstStyle/>
    <a:p>
      <a:pPr>
        <a:defRPr/>
      </a:pPr>
      <a:endParaRPr lang="pt-BR"/>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spPr>
            <a:solidFill>
              <a:schemeClr val="accent1"/>
            </a:solidFill>
            <a:ln>
              <a:noFill/>
            </a:ln>
            <a:effectLst/>
          </c:spPr>
          <c:invertIfNegative val="0"/>
          <c:cat>
            <c:strRef>
              <c:f>'Faixa Etária'!$A$2:$A$9</c:f>
              <c:strCache>
                <c:ptCount val="8"/>
                <c:pt idx="0">
                  <c:v>0-17</c:v>
                </c:pt>
                <c:pt idx="1">
                  <c:v>18-24</c:v>
                </c:pt>
                <c:pt idx="2">
                  <c:v>25-29</c:v>
                </c:pt>
                <c:pt idx="3">
                  <c:v>30-39</c:v>
                </c:pt>
                <c:pt idx="4">
                  <c:v>40-49</c:v>
                </c:pt>
                <c:pt idx="5">
                  <c:v>50-59</c:v>
                </c:pt>
                <c:pt idx="6">
                  <c:v>60-69</c:v>
                </c:pt>
                <c:pt idx="7">
                  <c:v>70 ou mais</c:v>
                </c:pt>
              </c:strCache>
            </c:strRef>
          </c:cat>
          <c:val>
            <c:numRef>
              <c:f>'Faixa Etária'!$B$2:$B$9</c:f>
              <c:numCache>
                <c:formatCode>General</c:formatCode>
                <c:ptCount val="8"/>
                <c:pt idx="0">
                  <c:v>1</c:v>
                </c:pt>
                <c:pt idx="1">
                  <c:v>3</c:v>
                </c:pt>
                <c:pt idx="2">
                  <c:v>2</c:v>
                </c:pt>
                <c:pt idx="3">
                  <c:v>10</c:v>
                </c:pt>
                <c:pt idx="4">
                  <c:v>3</c:v>
                </c:pt>
                <c:pt idx="5">
                  <c:v>4</c:v>
                </c:pt>
                <c:pt idx="6">
                  <c:v>1</c:v>
                </c:pt>
                <c:pt idx="7">
                  <c:v>1</c:v>
                </c:pt>
              </c:numCache>
            </c:numRef>
          </c:val>
          <c:extLst>
            <c:ext xmlns:c16="http://schemas.microsoft.com/office/drawing/2014/chart" uri="{C3380CC4-5D6E-409C-BE32-E72D297353CC}">
              <c16:uniqueId val="{00000000-5572-46F2-854E-AB6CA8360945}"/>
            </c:ext>
          </c:extLst>
        </c:ser>
        <c:dLbls>
          <c:showLegendKey val="0"/>
          <c:showVal val="0"/>
          <c:showCatName val="0"/>
          <c:showSerName val="0"/>
          <c:showPercent val="0"/>
          <c:showBubbleSize val="0"/>
        </c:dLbls>
        <c:gapWidth val="219"/>
        <c:overlap val="-27"/>
        <c:axId val="1358898176"/>
        <c:axId val="1358895680"/>
      </c:barChart>
      <c:catAx>
        <c:axId val="13588981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t-BR"/>
          </a:p>
        </c:txPr>
        <c:crossAx val="1358895680"/>
        <c:crosses val="autoZero"/>
        <c:auto val="1"/>
        <c:lblAlgn val="ctr"/>
        <c:lblOffset val="100"/>
        <c:noMultiLvlLbl val="0"/>
      </c:catAx>
      <c:valAx>
        <c:axId val="13588956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t-BR"/>
          </a:p>
        </c:txPr>
        <c:crossAx val="135889817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pt-BR"/>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spPr>
            <a:solidFill>
              <a:schemeClr val="accent1"/>
            </a:solidFill>
            <a:ln>
              <a:noFill/>
            </a:ln>
            <a:effectLst/>
          </c:spPr>
          <c:invertIfNegative val="0"/>
          <c:cat>
            <c:strRef>
              <c:f>'Quantidade de condutores habili'!$D$583:$D$590</c:f>
              <c:strCache>
                <c:ptCount val="8"/>
                <c:pt idx="0">
                  <c:v>18 a 21</c:v>
                </c:pt>
                <c:pt idx="1">
                  <c:v>22 a 25</c:v>
                </c:pt>
                <c:pt idx="2">
                  <c:v>26 a 30</c:v>
                </c:pt>
                <c:pt idx="3">
                  <c:v>31 a 40</c:v>
                </c:pt>
                <c:pt idx="4">
                  <c:v>41 a 50</c:v>
                </c:pt>
                <c:pt idx="5">
                  <c:v>51 a 60</c:v>
                </c:pt>
                <c:pt idx="6">
                  <c:v>61 a 70</c:v>
                </c:pt>
                <c:pt idx="7">
                  <c:v>71 a 80</c:v>
                </c:pt>
              </c:strCache>
            </c:strRef>
          </c:cat>
          <c:val>
            <c:numRef>
              <c:f>'Quantidade de condutores habili'!$V$583:$V$590</c:f>
              <c:numCache>
                <c:formatCode>#,##0;\(#,##0\)</c:formatCode>
                <c:ptCount val="8"/>
                <c:pt idx="0">
                  <c:v>1076256</c:v>
                </c:pt>
                <c:pt idx="1">
                  <c:v>2173486</c:v>
                </c:pt>
                <c:pt idx="2">
                  <c:v>3351206</c:v>
                </c:pt>
                <c:pt idx="3">
                  <c:v>8249998</c:v>
                </c:pt>
                <c:pt idx="4">
                  <c:v>6583693</c:v>
                </c:pt>
                <c:pt idx="5">
                  <c:v>4941314</c:v>
                </c:pt>
                <c:pt idx="6">
                  <c:v>3195615</c:v>
                </c:pt>
                <c:pt idx="7">
                  <c:v>1146184</c:v>
                </c:pt>
              </c:numCache>
            </c:numRef>
          </c:val>
          <c:extLst>
            <c:ext xmlns:c16="http://schemas.microsoft.com/office/drawing/2014/chart" uri="{C3380CC4-5D6E-409C-BE32-E72D297353CC}">
              <c16:uniqueId val="{00000000-57F8-4ADD-A204-F5FB05BE27A3}"/>
            </c:ext>
          </c:extLst>
        </c:ser>
        <c:dLbls>
          <c:showLegendKey val="0"/>
          <c:showVal val="0"/>
          <c:showCatName val="0"/>
          <c:showSerName val="0"/>
          <c:showPercent val="0"/>
          <c:showBubbleSize val="0"/>
        </c:dLbls>
        <c:gapWidth val="219"/>
        <c:overlap val="-27"/>
        <c:axId val="368312728"/>
        <c:axId val="368315352"/>
      </c:barChart>
      <c:catAx>
        <c:axId val="3683127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t-BR"/>
          </a:p>
        </c:txPr>
        <c:crossAx val="368315352"/>
        <c:crosses val="autoZero"/>
        <c:auto val="1"/>
        <c:lblAlgn val="ctr"/>
        <c:lblOffset val="100"/>
        <c:noMultiLvlLbl val="0"/>
      </c:catAx>
      <c:valAx>
        <c:axId val="368315352"/>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t-BR"/>
          </a:p>
        </c:txPr>
        <c:crossAx val="36831272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pt-BR"/>
    </a:p>
  </c:txPr>
  <c:externalData r:id="rId4">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tx>
            <c:strRef>
              <c:f>'Comparativo 1° Trimestre'!$G$1</c:f>
              <c:strCache>
                <c:ptCount val="1"/>
                <c:pt idx="0">
                  <c:v>Número de Passageiros</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pt-BR"/>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'Comparativo 1° Trimestre'!$F$2:$F$5</c:f>
              <c:numCache>
                <c:formatCode>@</c:formatCode>
                <c:ptCount val="4"/>
                <c:pt idx="0">
                  <c:v>2019</c:v>
                </c:pt>
                <c:pt idx="1">
                  <c:v>2020</c:v>
                </c:pt>
                <c:pt idx="2">
                  <c:v>2021</c:v>
                </c:pt>
                <c:pt idx="3">
                  <c:v>2022</c:v>
                </c:pt>
              </c:numCache>
            </c:numRef>
          </c:cat>
          <c:val>
            <c:numRef>
              <c:f>'Comparativo 1° Trimestre'!$G$2:$G$5</c:f>
              <c:numCache>
                <c:formatCode>#,##0</c:formatCode>
                <c:ptCount val="4"/>
                <c:pt idx="0">
                  <c:v>2217196</c:v>
                </c:pt>
                <c:pt idx="1">
                  <c:v>1875208</c:v>
                </c:pt>
                <c:pt idx="2">
                  <c:v>968913</c:v>
                </c:pt>
                <c:pt idx="3">
                  <c:v>1408926</c:v>
                </c:pt>
              </c:numCache>
            </c:numRef>
          </c:val>
          <c:smooth val="0"/>
          <c:extLst>
            <c:ext xmlns:c16="http://schemas.microsoft.com/office/drawing/2014/chart" uri="{C3380CC4-5D6E-409C-BE32-E72D297353CC}">
              <c16:uniqueId val="{00000000-8F98-4A1C-936C-03C983900641}"/>
            </c:ext>
          </c:extLst>
        </c:ser>
        <c:dLbls>
          <c:dLblPos val="t"/>
          <c:showLegendKey val="0"/>
          <c:showVal val="1"/>
          <c:showCatName val="0"/>
          <c:showSerName val="0"/>
          <c:showPercent val="0"/>
          <c:showBubbleSize val="0"/>
        </c:dLbls>
        <c:marker val="1"/>
        <c:smooth val="0"/>
        <c:axId val="1173399136"/>
        <c:axId val="1173399552"/>
      </c:lineChart>
      <c:catAx>
        <c:axId val="1173399136"/>
        <c:scaling>
          <c:orientation val="minMax"/>
        </c:scaling>
        <c:delete val="0"/>
        <c:axPos val="b"/>
        <c:numFmt formatCode="@"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t-BR"/>
          </a:p>
        </c:txPr>
        <c:crossAx val="1173399552"/>
        <c:crosses val="autoZero"/>
        <c:auto val="1"/>
        <c:lblAlgn val="ctr"/>
        <c:lblOffset val="100"/>
        <c:noMultiLvlLbl val="0"/>
      </c:catAx>
      <c:valAx>
        <c:axId val="1173399552"/>
        <c:scaling>
          <c:orientation val="minMax"/>
          <c:min val="5000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pt-BR" dirty="0"/>
                  <a:t>Número de Passageiros</a:t>
                </a:r>
              </a:p>
            </c:rich>
          </c:tx>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pt-BR"/>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t-BR"/>
          </a:p>
        </c:txPr>
        <c:crossAx val="1173399136"/>
        <c:crosses val="autoZero"/>
        <c:crossBetween val="between"/>
        <c:majorUnit val="500000"/>
      </c:valAx>
      <c:spPr>
        <a:noFill/>
        <a:ln>
          <a:noFill/>
        </a:ln>
        <a:effectLst/>
      </c:spPr>
    </c:plotArea>
    <c:plotVisOnly val="1"/>
    <c:dispBlanksAs val="gap"/>
    <c:showDLblsOverMax val="0"/>
  </c:chart>
  <c:spPr>
    <a:noFill/>
    <a:ln>
      <a:noFill/>
    </a:ln>
    <a:effectLst/>
  </c:spPr>
  <c:txPr>
    <a:bodyPr/>
    <a:lstStyle/>
    <a:p>
      <a:pPr>
        <a:defRPr/>
      </a:pPr>
      <a:endParaRPr lang="pt-BR"/>
    </a:p>
  </c:txPr>
  <c:externalData r:id="rId4">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tx>
            <c:strRef>
              <c:f>'Comparativo 1° Trimestre'!$G$27</c:f>
              <c:strCache>
                <c:ptCount val="1"/>
                <c:pt idx="0">
                  <c:v>Número de Linhas (Média)</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pt-BR"/>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'Comparativo 1° Trimestre'!$F$28:$F$31</c:f>
              <c:numCache>
                <c:formatCode>@</c:formatCode>
                <c:ptCount val="4"/>
                <c:pt idx="0">
                  <c:v>2019</c:v>
                </c:pt>
                <c:pt idx="1">
                  <c:v>2020</c:v>
                </c:pt>
                <c:pt idx="2">
                  <c:v>2021</c:v>
                </c:pt>
                <c:pt idx="3">
                  <c:v>2022</c:v>
                </c:pt>
              </c:numCache>
            </c:numRef>
          </c:cat>
          <c:val>
            <c:numRef>
              <c:f>'Comparativo 1° Trimestre'!$G$28:$G$31</c:f>
              <c:numCache>
                <c:formatCode>#,##0</c:formatCode>
                <c:ptCount val="4"/>
                <c:pt idx="0">
                  <c:v>34</c:v>
                </c:pt>
                <c:pt idx="1">
                  <c:v>33</c:v>
                </c:pt>
                <c:pt idx="2">
                  <c:v>24</c:v>
                </c:pt>
                <c:pt idx="3">
                  <c:v>26</c:v>
                </c:pt>
              </c:numCache>
            </c:numRef>
          </c:val>
          <c:smooth val="0"/>
          <c:extLst>
            <c:ext xmlns:c16="http://schemas.microsoft.com/office/drawing/2014/chart" uri="{C3380CC4-5D6E-409C-BE32-E72D297353CC}">
              <c16:uniqueId val="{00000000-FAA8-469A-B94F-06DA46256243}"/>
            </c:ext>
          </c:extLst>
        </c:ser>
        <c:dLbls>
          <c:dLblPos val="t"/>
          <c:showLegendKey val="0"/>
          <c:showVal val="1"/>
          <c:showCatName val="0"/>
          <c:showSerName val="0"/>
          <c:showPercent val="0"/>
          <c:showBubbleSize val="0"/>
        </c:dLbls>
        <c:marker val="1"/>
        <c:smooth val="0"/>
        <c:axId val="1260242272"/>
        <c:axId val="1260241440"/>
      </c:lineChart>
      <c:catAx>
        <c:axId val="1260242272"/>
        <c:scaling>
          <c:orientation val="minMax"/>
        </c:scaling>
        <c:delete val="0"/>
        <c:axPos val="b"/>
        <c:numFmt formatCode="@"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t-BR"/>
          </a:p>
        </c:txPr>
        <c:crossAx val="1260241440"/>
        <c:crosses val="autoZero"/>
        <c:auto val="1"/>
        <c:lblAlgn val="ctr"/>
        <c:lblOffset val="100"/>
        <c:noMultiLvlLbl val="0"/>
      </c:catAx>
      <c:valAx>
        <c:axId val="1260241440"/>
        <c:scaling>
          <c:orientation val="minMax"/>
          <c:min val="2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pt-BR" dirty="0"/>
                  <a:t>Número de Linhas Ofertadas</a:t>
                </a:r>
              </a:p>
            </c:rich>
          </c:tx>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pt-BR"/>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t-BR"/>
          </a:p>
        </c:txPr>
        <c:crossAx val="126024227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pt-BR"/>
    </a:p>
  </c:txPr>
  <c:externalData r:id="rId4">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Planilha1!$B$5</c:f>
              <c:strCache>
                <c:ptCount val="1"/>
                <c:pt idx="0">
                  <c:v>Estadual</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pt-B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Planilha1!$A$6:$A$9</c:f>
              <c:numCache>
                <c:formatCode>General</c:formatCode>
                <c:ptCount val="4"/>
                <c:pt idx="0">
                  <c:v>2019</c:v>
                </c:pt>
                <c:pt idx="1">
                  <c:v>2020</c:v>
                </c:pt>
                <c:pt idx="2">
                  <c:v>2021</c:v>
                </c:pt>
                <c:pt idx="3">
                  <c:v>2022</c:v>
                </c:pt>
              </c:numCache>
            </c:numRef>
          </c:cat>
          <c:val>
            <c:numRef>
              <c:f>Planilha1!$B$6:$B$9</c:f>
              <c:numCache>
                <c:formatCode>#,##0</c:formatCode>
                <c:ptCount val="4"/>
                <c:pt idx="0">
                  <c:v>2014</c:v>
                </c:pt>
                <c:pt idx="1">
                  <c:v>2038</c:v>
                </c:pt>
                <c:pt idx="2">
                  <c:v>1813</c:v>
                </c:pt>
                <c:pt idx="3">
                  <c:v>1718</c:v>
                </c:pt>
              </c:numCache>
            </c:numRef>
          </c:val>
          <c:extLst>
            <c:ext xmlns:c16="http://schemas.microsoft.com/office/drawing/2014/chart" uri="{C3380CC4-5D6E-409C-BE32-E72D297353CC}">
              <c16:uniqueId val="{00000000-A699-4EF5-B813-08DF76016E94}"/>
            </c:ext>
          </c:extLst>
        </c:ser>
        <c:ser>
          <c:idx val="1"/>
          <c:order val="1"/>
          <c:tx>
            <c:strRef>
              <c:f>Planilha1!$C$5</c:f>
              <c:strCache>
                <c:ptCount val="1"/>
                <c:pt idx="0">
                  <c:v>Municipal</c:v>
                </c:pt>
              </c:strCache>
            </c:strRef>
          </c:tx>
          <c:spPr>
            <a:solidFill>
              <a:srgbClr val="C0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pt-B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Planilha1!$A$6:$A$9</c:f>
              <c:numCache>
                <c:formatCode>General</c:formatCode>
                <c:ptCount val="4"/>
                <c:pt idx="0">
                  <c:v>2019</c:v>
                </c:pt>
                <c:pt idx="1">
                  <c:v>2020</c:v>
                </c:pt>
                <c:pt idx="2">
                  <c:v>2021</c:v>
                </c:pt>
                <c:pt idx="3">
                  <c:v>2022</c:v>
                </c:pt>
              </c:numCache>
            </c:numRef>
          </c:cat>
          <c:val>
            <c:numRef>
              <c:f>Planilha1!$C$6:$C$9</c:f>
              <c:numCache>
                <c:formatCode>General</c:formatCode>
                <c:ptCount val="4"/>
                <c:pt idx="0">
                  <c:v>353</c:v>
                </c:pt>
                <c:pt idx="1">
                  <c:v>185</c:v>
                </c:pt>
                <c:pt idx="2">
                  <c:v>8</c:v>
                </c:pt>
                <c:pt idx="3" formatCode="#,##0">
                  <c:v>1373</c:v>
                </c:pt>
              </c:numCache>
            </c:numRef>
          </c:val>
          <c:extLst>
            <c:ext xmlns:c16="http://schemas.microsoft.com/office/drawing/2014/chart" uri="{C3380CC4-5D6E-409C-BE32-E72D297353CC}">
              <c16:uniqueId val="{00000001-A699-4EF5-B813-08DF76016E94}"/>
            </c:ext>
          </c:extLst>
        </c:ser>
        <c:dLbls>
          <c:dLblPos val="outEnd"/>
          <c:showLegendKey val="0"/>
          <c:showVal val="1"/>
          <c:showCatName val="0"/>
          <c:showSerName val="0"/>
          <c:showPercent val="0"/>
          <c:showBubbleSize val="0"/>
        </c:dLbls>
        <c:gapWidth val="219"/>
        <c:overlap val="-27"/>
        <c:axId val="447984176"/>
        <c:axId val="447982864"/>
      </c:barChart>
      <c:catAx>
        <c:axId val="4479841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t-BR"/>
          </a:p>
        </c:txPr>
        <c:crossAx val="447982864"/>
        <c:crosses val="autoZero"/>
        <c:auto val="1"/>
        <c:lblAlgn val="ctr"/>
        <c:lblOffset val="100"/>
        <c:noMultiLvlLbl val="0"/>
      </c:catAx>
      <c:valAx>
        <c:axId val="44798286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t-BR"/>
          </a:p>
        </c:txPr>
        <c:crossAx val="447984176"/>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t-BR"/>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pt-BR"/>
    </a:p>
  </c:txPr>
  <c:externalData r:id="rId4">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Planilha1!$B$15</c:f>
              <c:strCache>
                <c:ptCount val="1"/>
                <c:pt idx="0">
                  <c:v>Estadual</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pt-B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Planilha1!$A$16:$A$19</c:f>
              <c:numCache>
                <c:formatCode>General</c:formatCode>
                <c:ptCount val="4"/>
                <c:pt idx="0">
                  <c:v>2019</c:v>
                </c:pt>
                <c:pt idx="1">
                  <c:v>2020</c:v>
                </c:pt>
                <c:pt idx="2">
                  <c:v>2021</c:v>
                </c:pt>
                <c:pt idx="3">
                  <c:v>2022</c:v>
                </c:pt>
              </c:numCache>
            </c:numRef>
          </c:cat>
          <c:val>
            <c:numRef>
              <c:f>Planilha1!$B$16:$B$19</c:f>
              <c:numCache>
                <c:formatCode>General</c:formatCode>
                <c:ptCount val="4"/>
                <c:pt idx="0">
                  <c:v>603</c:v>
                </c:pt>
                <c:pt idx="1">
                  <c:v>594</c:v>
                </c:pt>
                <c:pt idx="2">
                  <c:v>646</c:v>
                </c:pt>
                <c:pt idx="3">
                  <c:v>387</c:v>
                </c:pt>
              </c:numCache>
            </c:numRef>
          </c:val>
          <c:extLst>
            <c:ext xmlns:c16="http://schemas.microsoft.com/office/drawing/2014/chart" uri="{C3380CC4-5D6E-409C-BE32-E72D297353CC}">
              <c16:uniqueId val="{00000000-E892-4E63-916C-8BCC952FF411}"/>
            </c:ext>
          </c:extLst>
        </c:ser>
        <c:dLbls>
          <c:dLblPos val="outEnd"/>
          <c:showLegendKey val="0"/>
          <c:showVal val="1"/>
          <c:showCatName val="0"/>
          <c:showSerName val="0"/>
          <c:showPercent val="0"/>
          <c:showBubbleSize val="0"/>
        </c:dLbls>
        <c:gapWidth val="219"/>
        <c:overlap val="-27"/>
        <c:axId val="513807040"/>
        <c:axId val="513810320"/>
      </c:barChart>
      <c:catAx>
        <c:axId val="5138070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t-BR"/>
          </a:p>
        </c:txPr>
        <c:crossAx val="513810320"/>
        <c:crosses val="autoZero"/>
        <c:auto val="1"/>
        <c:lblAlgn val="ctr"/>
        <c:lblOffset val="100"/>
        <c:noMultiLvlLbl val="0"/>
      </c:catAx>
      <c:valAx>
        <c:axId val="51381032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t-BR"/>
          </a:p>
        </c:txPr>
        <c:crossAx val="513807040"/>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t-BR"/>
        </a:p>
      </c:txPr>
    </c:legend>
    <c:plotVisOnly val="1"/>
    <c:dispBlanksAs val="gap"/>
    <c:showDLblsOverMax val="0"/>
  </c:chart>
  <c:spPr>
    <a:noFill/>
    <a:ln>
      <a:noFill/>
    </a:ln>
    <a:effectLst/>
  </c:spPr>
  <c:txPr>
    <a:bodyPr/>
    <a:lstStyle/>
    <a:p>
      <a:pPr>
        <a:defRPr/>
      </a:pPr>
      <a:endParaRPr lang="pt-BR"/>
    </a:p>
  </c:txPr>
  <c:externalData r:id="rId4">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stacked"/>
        <c:varyColors val="0"/>
        <c:ser>
          <c:idx val="0"/>
          <c:order val="0"/>
          <c:tx>
            <c:strRef>
              <c:f>Página1!$M$35</c:f>
              <c:strCache>
                <c:ptCount val="1"/>
                <c:pt idx="0">
                  <c:v>INFANTIL</c:v>
                </c:pt>
              </c:strCache>
            </c:strRef>
          </c:tx>
          <c:spPr>
            <a:solidFill>
              <a:schemeClr val="accent5">
                <a:lumMod val="40000"/>
                <a:lumOff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Página1!$L$36:$L$42</c:f>
              <c:strCache>
                <c:ptCount val="7"/>
                <c:pt idx="0">
                  <c:v>AP 2</c:v>
                </c:pt>
                <c:pt idx="1">
                  <c:v>AP 3</c:v>
                </c:pt>
                <c:pt idx="2">
                  <c:v>AP 4</c:v>
                </c:pt>
                <c:pt idx="3">
                  <c:v>AP 5</c:v>
                </c:pt>
                <c:pt idx="4">
                  <c:v>AP 6</c:v>
                </c:pt>
                <c:pt idx="5">
                  <c:v>AP 8</c:v>
                </c:pt>
                <c:pt idx="6">
                  <c:v> AP10</c:v>
                </c:pt>
              </c:strCache>
            </c:strRef>
          </c:cat>
          <c:val>
            <c:numRef>
              <c:f>Página1!$M$36:$M$42</c:f>
              <c:numCache>
                <c:formatCode>General</c:formatCode>
                <c:ptCount val="7"/>
                <c:pt idx="0">
                  <c:v>4</c:v>
                </c:pt>
                <c:pt idx="1">
                  <c:v>1</c:v>
                </c:pt>
                <c:pt idx="2">
                  <c:v>1</c:v>
                </c:pt>
                <c:pt idx="3">
                  <c:v>2</c:v>
                </c:pt>
                <c:pt idx="4">
                  <c:v>3</c:v>
                </c:pt>
                <c:pt idx="5">
                  <c:v>1</c:v>
                </c:pt>
                <c:pt idx="6">
                  <c:v>1</c:v>
                </c:pt>
              </c:numCache>
            </c:numRef>
          </c:val>
          <c:extLst>
            <c:ext xmlns:c16="http://schemas.microsoft.com/office/drawing/2014/chart" uri="{C3380CC4-5D6E-409C-BE32-E72D297353CC}">
              <c16:uniqueId val="{00000000-83B9-48CD-936C-01269DE92454}"/>
            </c:ext>
          </c:extLst>
        </c:ser>
        <c:ser>
          <c:idx val="1"/>
          <c:order val="1"/>
          <c:tx>
            <c:strRef>
              <c:f>Página1!$N$35</c:f>
              <c:strCache>
                <c:ptCount val="1"/>
                <c:pt idx="0">
                  <c:v>FUNDAMENTAL</c:v>
                </c:pt>
              </c:strCache>
            </c:strRef>
          </c:tx>
          <c:spPr>
            <a:solidFill>
              <a:srgbClr val="C00000">
                <a:lumMod val="40000"/>
                <a:lumOff val="60000"/>
              </a:srgb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Página1!$L$36:$L$42</c:f>
              <c:strCache>
                <c:ptCount val="7"/>
                <c:pt idx="0">
                  <c:v>AP 2</c:v>
                </c:pt>
                <c:pt idx="1">
                  <c:v>AP 3</c:v>
                </c:pt>
                <c:pt idx="2">
                  <c:v>AP 4</c:v>
                </c:pt>
                <c:pt idx="3">
                  <c:v>AP 5</c:v>
                </c:pt>
                <c:pt idx="4">
                  <c:v>AP 6</c:v>
                </c:pt>
                <c:pt idx="5">
                  <c:v>AP 8</c:v>
                </c:pt>
                <c:pt idx="6">
                  <c:v> AP10</c:v>
                </c:pt>
              </c:strCache>
            </c:strRef>
          </c:cat>
          <c:val>
            <c:numRef>
              <c:f>Página1!$N$36:$N$42</c:f>
              <c:numCache>
                <c:formatCode>General</c:formatCode>
                <c:ptCount val="7"/>
                <c:pt idx="0">
                  <c:v>1</c:v>
                </c:pt>
                <c:pt idx="1">
                  <c:v>1</c:v>
                </c:pt>
                <c:pt idx="2">
                  <c:v>1</c:v>
                </c:pt>
                <c:pt idx="3">
                  <c:v>0</c:v>
                </c:pt>
                <c:pt idx="4">
                  <c:v>3</c:v>
                </c:pt>
                <c:pt idx="5">
                  <c:v>0</c:v>
                </c:pt>
                <c:pt idx="6">
                  <c:v>2</c:v>
                </c:pt>
              </c:numCache>
            </c:numRef>
          </c:val>
          <c:extLst>
            <c:ext xmlns:c16="http://schemas.microsoft.com/office/drawing/2014/chart" uri="{C3380CC4-5D6E-409C-BE32-E72D297353CC}">
              <c16:uniqueId val="{00000001-83B9-48CD-936C-01269DE92454}"/>
            </c:ext>
          </c:extLst>
        </c:ser>
        <c:dLbls>
          <c:showLegendKey val="0"/>
          <c:showVal val="0"/>
          <c:showCatName val="0"/>
          <c:showSerName val="0"/>
          <c:showPercent val="0"/>
          <c:showBubbleSize val="0"/>
        </c:dLbls>
        <c:gapWidth val="150"/>
        <c:overlap val="100"/>
        <c:axId val="50820608"/>
        <c:axId val="50822144"/>
      </c:barChart>
      <c:catAx>
        <c:axId val="50820608"/>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800" b="1" i="0" u="none" strike="noStrike" kern="1200" baseline="0">
                <a:solidFill>
                  <a:schemeClr val="tx1">
                    <a:lumMod val="65000"/>
                    <a:lumOff val="35000"/>
                  </a:schemeClr>
                </a:solidFill>
                <a:latin typeface="+mn-lt"/>
                <a:ea typeface="+mn-ea"/>
                <a:cs typeface="+mn-cs"/>
              </a:defRPr>
            </a:pPr>
            <a:endParaRPr lang="pt-BR"/>
          </a:p>
        </c:txPr>
        <c:crossAx val="50822144"/>
        <c:crosses val="autoZero"/>
        <c:auto val="1"/>
        <c:lblAlgn val="ctr"/>
        <c:lblOffset val="100"/>
        <c:noMultiLvlLbl val="0"/>
      </c:catAx>
      <c:valAx>
        <c:axId val="50822144"/>
        <c:scaling>
          <c:orientation val="minMax"/>
          <c:max val="6"/>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800" b="1" i="0" u="none" strike="noStrike" kern="1200" baseline="0">
                <a:solidFill>
                  <a:schemeClr val="tx1">
                    <a:lumMod val="65000"/>
                    <a:lumOff val="35000"/>
                  </a:schemeClr>
                </a:solidFill>
                <a:latin typeface="+mn-lt"/>
                <a:ea typeface="+mn-ea"/>
                <a:cs typeface="+mn-cs"/>
              </a:defRPr>
            </a:pPr>
            <a:endParaRPr lang="pt-BR"/>
          </a:p>
        </c:txPr>
        <c:crossAx val="50820608"/>
        <c:crosses val="autoZero"/>
        <c:crossBetween val="between"/>
        <c:majorUnit val="1"/>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800" b="1" i="0" u="none" strike="noStrike" kern="1200" baseline="0">
              <a:solidFill>
                <a:schemeClr val="tx1">
                  <a:lumMod val="65000"/>
                  <a:lumOff val="35000"/>
                </a:schemeClr>
              </a:solidFill>
              <a:latin typeface="+mn-lt"/>
              <a:ea typeface="+mn-ea"/>
              <a:cs typeface="+mn-cs"/>
            </a:defRPr>
          </a:pPr>
          <a:endParaRPr lang="pt-BR"/>
        </a:p>
      </c:txPr>
    </c:legend>
    <c:plotVisOnly val="1"/>
    <c:dispBlanksAs val="gap"/>
    <c:showDLblsOverMax val="0"/>
  </c:chart>
  <c:spPr>
    <a:noFill/>
    <a:ln w="9525" cap="flat" cmpd="sng" algn="ctr">
      <a:solidFill>
        <a:schemeClr val="tx1">
          <a:lumMod val="15000"/>
          <a:lumOff val="85000"/>
        </a:schemeClr>
      </a:solidFill>
      <a:round/>
    </a:ln>
    <a:effectLst/>
  </c:spPr>
  <c:txPr>
    <a:bodyPr/>
    <a:lstStyle/>
    <a:p>
      <a:pPr>
        <a:defRPr/>
      </a:pPr>
      <a:endParaRPr lang="pt-BR"/>
    </a:p>
  </c:txPr>
  <c:externalData r:id="rId2">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5C68-4CE0-8EC8-D726A304C86C}"/>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5C68-4CE0-8EC8-D726A304C86C}"/>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5C68-4CE0-8EC8-D726A304C86C}"/>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5C68-4CE0-8EC8-D726A304C86C}"/>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5C68-4CE0-8EC8-D726A304C86C}"/>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5C68-4CE0-8EC8-D726A304C86C}"/>
              </c:ext>
            </c:extLst>
          </c:dPt>
          <c:dLbls>
            <c:dLbl>
              <c:idx val="4"/>
              <c:layout>
                <c:manualLayout>
                  <c:x val="-3.3674242424242398E-2"/>
                  <c:y val="-0.18921717171717173"/>
                </c:manualLayout>
              </c:layout>
              <c:dLblPos val="bestFit"/>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9-5C68-4CE0-8EC8-D726A304C86C}"/>
                </c:ext>
              </c:extLst>
            </c:dLbl>
            <c:spPr>
              <a:solidFill>
                <a:srgbClr val="FFFFFF"/>
              </a:solidFill>
              <a:ln>
                <a:solidFill>
                  <a:srgbClr val="000000">
                    <a:lumMod val="25000"/>
                    <a:lumOff val="75000"/>
                  </a:srgb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pt-BR"/>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layout/>
              </c:ext>
            </c:extLst>
          </c:dLbls>
          <c:cat>
            <c:strRef>
              <c:f>('Respostas ao formulário 1'!$F$1395,'Respostas ao formulário 1'!$F$1399,'Respostas ao formulário 1'!$F$1401,'Respostas ao formulário 1'!$F$1402,'Respostas ao formulário 1'!$F$1403,'Respostas ao formulário 1'!$F$1406)</c:f>
              <c:strCache>
                <c:ptCount val="6"/>
                <c:pt idx="0">
                  <c:v>Automóvel</c:v>
                </c:pt>
                <c:pt idx="1">
                  <c:v>Transporte Coletivo</c:v>
                </c:pt>
                <c:pt idx="2">
                  <c:v>A pé</c:v>
                </c:pt>
                <c:pt idx="3">
                  <c:v>Bicicleta</c:v>
                </c:pt>
                <c:pt idx="4">
                  <c:v>Van</c:v>
                </c:pt>
                <c:pt idx="5">
                  <c:v>Misto</c:v>
                </c:pt>
              </c:strCache>
            </c:strRef>
          </c:cat>
          <c:val>
            <c:numRef>
              <c:f>('Respostas ao formulário 1'!$G$1395,'Respostas ao formulário 1'!$G$1399,'Respostas ao formulário 1'!$G$1401,'Respostas ao formulário 1'!$G$1402,'Respostas ao formulário 1'!$G$1403,'Respostas ao formulário 1'!$G$1406)</c:f>
              <c:numCache>
                <c:formatCode>General</c:formatCode>
                <c:ptCount val="6"/>
                <c:pt idx="0">
                  <c:v>723</c:v>
                </c:pt>
                <c:pt idx="1">
                  <c:v>256</c:v>
                </c:pt>
                <c:pt idx="2">
                  <c:v>104</c:v>
                </c:pt>
                <c:pt idx="3">
                  <c:v>25</c:v>
                </c:pt>
                <c:pt idx="4">
                  <c:v>4</c:v>
                </c:pt>
                <c:pt idx="5">
                  <c:v>278</c:v>
                </c:pt>
              </c:numCache>
            </c:numRef>
          </c:val>
          <c:extLst>
            <c:ext xmlns:c16="http://schemas.microsoft.com/office/drawing/2014/chart" uri="{C3380CC4-5D6E-409C-BE32-E72D297353CC}">
              <c16:uniqueId val="{0000000C-5C68-4CE0-8EC8-D726A304C86C}"/>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pt-BR"/>
    </a:p>
  </c:txPr>
  <c:externalData r:id="rId4">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82A0-43DB-B10F-E5B22F3C2588}"/>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82A0-43DB-B10F-E5B22F3C2588}"/>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82A0-43DB-B10F-E5B22F3C2588}"/>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82A0-43DB-B10F-E5B22F3C2588}"/>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82A0-43DB-B10F-E5B22F3C2588}"/>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82A0-43DB-B10F-E5B22F3C2588}"/>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82A0-43DB-B10F-E5B22F3C2588}"/>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82A0-43DB-B10F-E5B22F3C2588}"/>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82A0-43DB-B10F-E5B22F3C2588}"/>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13-82A0-43DB-B10F-E5B22F3C2588}"/>
              </c:ext>
            </c:extLst>
          </c:dPt>
          <c:dPt>
            <c:idx val="10"/>
            <c:bubble3D val="0"/>
            <c:spPr>
              <a:solidFill>
                <a:schemeClr val="accent5">
                  <a:lumMod val="60000"/>
                </a:schemeClr>
              </a:solidFill>
              <a:ln w="19050">
                <a:solidFill>
                  <a:schemeClr val="lt1"/>
                </a:solidFill>
              </a:ln>
              <a:effectLst/>
            </c:spPr>
            <c:extLst>
              <c:ext xmlns:c16="http://schemas.microsoft.com/office/drawing/2014/chart" uri="{C3380CC4-5D6E-409C-BE32-E72D297353CC}">
                <c16:uniqueId val="{00000015-82A0-43DB-B10F-E5B22F3C2588}"/>
              </c:ext>
            </c:extLst>
          </c:dPt>
          <c:dLbls>
            <c:dLbl>
              <c:idx val="6"/>
              <c:layout>
                <c:manualLayout>
                  <c:x val="-0.173453842484497"/>
                  <c:y val="6.2567700811021004E-2"/>
                </c:manualLayout>
              </c:layout>
              <c:dLblPos val="bestFit"/>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D-82A0-43DB-B10F-E5B22F3C2588}"/>
                </c:ext>
              </c:extLst>
            </c:dLbl>
            <c:dLbl>
              <c:idx val="7"/>
              <c:layout>
                <c:manualLayout>
                  <c:x val="-0.10163698941100345"/>
                  <c:y val="-5.2786822081600543E-2"/>
                </c:manualLayout>
              </c:layout>
              <c:dLblPos val="bestFit"/>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F-82A0-43DB-B10F-E5B22F3C2588}"/>
                </c:ext>
              </c:extLst>
            </c:dLbl>
            <c:dLbl>
              <c:idx val="8"/>
              <c:layout>
                <c:manualLayout>
                  <c:x val="-6.2918136302049732E-2"/>
                  <c:y val="-1.4529914366939071E-2"/>
                </c:manualLayout>
              </c:layout>
              <c:dLblPos val="bestFit"/>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11-82A0-43DB-B10F-E5B22F3C2588}"/>
                </c:ext>
              </c:extLst>
            </c:dLbl>
            <c:dLbl>
              <c:idx val="9"/>
              <c:layout>
                <c:manualLayout>
                  <c:x val="8.0664277310320172E-3"/>
                  <c:y val="-1.7673813079943736E-2"/>
                </c:manualLayout>
              </c:layout>
              <c:dLblPos val="bestFit"/>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13-82A0-43DB-B10F-E5B22F3C2588}"/>
                </c:ext>
              </c:extLst>
            </c:dLbl>
            <c:dLbl>
              <c:idx val="10"/>
              <c:layout>
                <c:manualLayout>
                  <c:x val="0.12099641596548015"/>
                  <c:y val="-1.4529914366939067E-2"/>
                </c:manualLayout>
              </c:layout>
              <c:dLblPos val="bestFit"/>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15-82A0-43DB-B10F-E5B22F3C2588}"/>
                </c:ext>
              </c:extLst>
            </c:dLbl>
            <c:spPr>
              <a:solidFill>
                <a:srgbClr val="FFFFFF"/>
              </a:solidFill>
              <a:ln>
                <a:solidFill>
                  <a:srgbClr val="000000">
                    <a:lumMod val="25000"/>
                    <a:lumOff val="75000"/>
                  </a:srgb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pt-BR"/>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layout/>
              </c:ext>
            </c:extLst>
          </c:dLbls>
          <c:cat>
            <c:strRef>
              <c:f>'QUESTÃO 01 - PROBLEMAS'!$F$18:$F$28</c:f>
              <c:strCache>
                <c:ptCount val="11"/>
                <c:pt idx="0">
                  <c:v>Malha viária</c:v>
                </c:pt>
                <c:pt idx="1">
                  <c:v>Congentionamento/ Fluxo</c:v>
                </c:pt>
                <c:pt idx="2">
                  <c:v>Transporte Coletivo</c:v>
                </c:pt>
                <c:pt idx="3">
                  <c:v>Acessibilidade</c:v>
                </c:pt>
                <c:pt idx="4">
                  <c:v>Sinalização</c:v>
                </c:pt>
                <c:pt idx="5">
                  <c:v>Outros</c:v>
                </c:pt>
                <c:pt idx="6">
                  <c:v>Transporte alternativo/ Ciclovia</c:v>
                </c:pt>
                <c:pt idx="7">
                  <c:v>Educação no trânsito</c:v>
                </c:pt>
                <c:pt idx="8">
                  <c:v>Insegurança</c:v>
                </c:pt>
                <c:pt idx="9">
                  <c:v>Fiscalização</c:v>
                </c:pt>
                <c:pt idx="10">
                  <c:v>Estacionamento</c:v>
                </c:pt>
              </c:strCache>
            </c:strRef>
          </c:cat>
          <c:val>
            <c:numRef>
              <c:f>'QUESTÃO 01 - PROBLEMAS'!$G$18:$G$28</c:f>
              <c:numCache>
                <c:formatCode>General</c:formatCode>
                <c:ptCount val="11"/>
                <c:pt idx="0">
                  <c:v>452</c:v>
                </c:pt>
                <c:pt idx="1">
                  <c:v>383</c:v>
                </c:pt>
                <c:pt idx="2">
                  <c:v>347</c:v>
                </c:pt>
                <c:pt idx="3">
                  <c:v>176</c:v>
                </c:pt>
                <c:pt idx="4">
                  <c:v>161</c:v>
                </c:pt>
                <c:pt idx="5">
                  <c:v>149</c:v>
                </c:pt>
                <c:pt idx="6">
                  <c:v>101</c:v>
                </c:pt>
                <c:pt idx="7">
                  <c:v>71</c:v>
                </c:pt>
                <c:pt idx="8">
                  <c:v>21</c:v>
                </c:pt>
                <c:pt idx="9">
                  <c:v>19</c:v>
                </c:pt>
                <c:pt idx="10">
                  <c:v>16</c:v>
                </c:pt>
              </c:numCache>
            </c:numRef>
          </c:val>
          <c:extLst>
            <c:ext xmlns:c16="http://schemas.microsoft.com/office/drawing/2014/chart" uri="{C3380CC4-5D6E-409C-BE32-E72D297353CC}">
              <c16:uniqueId val="{00000016-82A0-43DB-B10F-E5B22F3C2588}"/>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pt-BR"/>
    </a:p>
  </c:txPr>
  <c:externalData r:id="rId4">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9EE4-41B6-9DFB-B96374C748AE}"/>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9EE4-41B6-9DFB-B96374C748AE}"/>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9EE4-41B6-9DFB-B96374C748AE}"/>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9EE4-41B6-9DFB-B96374C748AE}"/>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9EE4-41B6-9DFB-B96374C748AE}"/>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9EE4-41B6-9DFB-B96374C748AE}"/>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9EE4-41B6-9DFB-B96374C748AE}"/>
              </c:ext>
            </c:extLst>
          </c:dPt>
          <c:dLbls>
            <c:dLbl>
              <c:idx val="3"/>
              <c:layout>
                <c:manualLayout>
                  <c:x val="-0.16051069286158282"/>
                  <c:y val="2.4875621890547263E-3"/>
                </c:manualLayout>
              </c:layout>
              <c:dLblPos val="bestFit"/>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7-9EE4-41B6-9DFB-B96374C748AE}"/>
                </c:ext>
              </c:extLst>
            </c:dLbl>
            <c:dLbl>
              <c:idx val="4"/>
              <c:layout>
                <c:manualLayout>
                  <c:x val="-0.12767896023080452"/>
                  <c:y val="-7.4626865671641807E-3"/>
                </c:manualLayout>
              </c:layout>
              <c:dLblPos val="bestFit"/>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9-9EE4-41B6-9DFB-B96374C748AE}"/>
                </c:ext>
              </c:extLst>
            </c:dLbl>
            <c:dLbl>
              <c:idx val="5"/>
              <c:layout>
                <c:manualLayout>
                  <c:x val="0.2243501729769849"/>
                  <c:y val="2.6143790849673201E-3"/>
                </c:manualLayout>
              </c:layout>
              <c:tx>
                <c:rich>
                  <a:bodyPr/>
                  <a:lstStyle/>
                  <a:p>
                    <a:r>
                      <a:rPr lang="en-US" baseline="0" dirty="0" err="1" smtClean="0"/>
                      <a:t>Transporte</a:t>
                    </a:r>
                    <a:r>
                      <a:rPr lang="en-US" baseline="0" dirty="0" smtClean="0"/>
                      <a:t> </a:t>
                    </a:r>
                    <a:r>
                      <a:rPr lang="en-US" baseline="0" dirty="0" err="1" smtClean="0"/>
                      <a:t>alternativo</a:t>
                    </a:r>
                    <a:r>
                      <a:rPr lang="en-US" baseline="0" dirty="0"/>
                      <a:t>
</a:t>
                    </a:r>
                    <a:fld id="{B2D30132-1951-4B7A-8074-C029E79275AB}" type="PERCENTAGE">
                      <a:rPr lang="en-US" baseline="0"/>
                      <a:pPr/>
                      <a:t>[PORCENTAGEM]</a:t>
                    </a:fld>
                    <a:endParaRPr lang="en-US" baseline="0" dirty="0"/>
                  </a:p>
                </c:rich>
              </c:tx>
              <c:dLblPos val="bestFit"/>
              <c:showLegendKey val="0"/>
              <c:showVal val="0"/>
              <c:showCatName val="1"/>
              <c:showSerName val="0"/>
              <c:showPercent val="1"/>
              <c:showBubbleSize val="0"/>
              <c:extLst>
                <c:ext xmlns:c15="http://schemas.microsoft.com/office/drawing/2012/chart" uri="{CE6537A1-D6FC-4f65-9D91-7224C49458BB}">
                  <c15:layout/>
                  <c15:dlblFieldTable/>
                  <c15:showDataLabelsRange val="0"/>
                </c:ext>
                <c:ext xmlns:c16="http://schemas.microsoft.com/office/drawing/2014/chart" uri="{C3380CC4-5D6E-409C-BE32-E72D297353CC}">
                  <c16:uniqueId val="{0000000B-9EE4-41B6-9DFB-B96374C748AE}"/>
                </c:ext>
              </c:extLst>
            </c:dLbl>
            <c:spPr>
              <a:solidFill>
                <a:srgbClr val="FFFFFF"/>
              </a:solidFill>
              <a:ln>
                <a:solidFill>
                  <a:srgbClr val="000000">
                    <a:lumMod val="25000"/>
                    <a:lumOff val="75000"/>
                  </a:srgb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pt-BR"/>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layout/>
              </c:ext>
            </c:extLst>
          </c:dLbls>
          <c:cat>
            <c:strRef>
              <c:f>'QUESTÃO 02 - PONTOS FORTES'!$E$5:$E$11</c:f>
              <c:strCache>
                <c:ptCount val="7"/>
                <c:pt idx="0">
                  <c:v>Não souberam</c:v>
                </c:pt>
                <c:pt idx="1">
                  <c:v>Outros</c:v>
                </c:pt>
                <c:pt idx="2">
                  <c:v>Malha Viária </c:v>
                </c:pt>
                <c:pt idx="3">
                  <c:v>Sinalização</c:v>
                </c:pt>
                <c:pt idx="4">
                  <c:v>Transporte Coletivo</c:v>
                </c:pt>
                <c:pt idx="5">
                  <c:v>Transnporte Alternativo</c:v>
                </c:pt>
                <c:pt idx="6">
                  <c:v>Acessibilidade</c:v>
                </c:pt>
              </c:strCache>
            </c:strRef>
          </c:cat>
          <c:val>
            <c:numRef>
              <c:f>'QUESTÃO 02 - PONTOS FORTES'!$F$5:$F$11</c:f>
              <c:numCache>
                <c:formatCode>General</c:formatCode>
                <c:ptCount val="7"/>
                <c:pt idx="0">
                  <c:v>874</c:v>
                </c:pt>
                <c:pt idx="1">
                  <c:v>77</c:v>
                </c:pt>
                <c:pt idx="2">
                  <c:v>87</c:v>
                </c:pt>
                <c:pt idx="3">
                  <c:v>71</c:v>
                </c:pt>
                <c:pt idx="4">
                  <c:v>24</c:v>
                </c:pt>
                <c:pt idx="5">
                  <c:v>1</c:v>
                </c:pt>
                <c:pt idx="6">
                  <c:v>2</c:v>
                </c:pt>
              </c:numCache>
            </c:numRef>
          </c:val>
          <c:extLst>
            <c:ext xmlns:c16="http://schemas.microsoft.com/office/drawing/2014/chart" uri="{C3380CC4-5D6E-409C-BE32-E72D297353CC}">
              <c16:uniqueId val="{0000000E-9EE4-41B6-9DFB-B96374C748AE}"/>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pt-BR"/>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87D7-4F58-A150-213E3140A9AD}"/>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87D7-4F58-A150-213E3140A9AD}"/>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87D7-4F58-A150-213E3140A9AD}"/>
              </c:ext>
            </c:extLst>
          </c:dPt>
          <c:dLbls>
            <c:dLbl>
              <c:idx val="1"/>
              <c:layout>
                <c:manualLayout>
                  <c:x val="-0.19654761904761905"/>
                  <c:y val="0.10260376984126987"/>
                </c:manualLayout>
              </c:layout>
              <c:spPr>
                <a:noFill/>
                <a:ln>
                  <a:noFill/>
                </a:ln>
                <a:effectLst/>
              </c:spPr>
              <c:txPr>
                <a:bodyPr rot="0" spcFirstLastPara="1" vertOverflow="ellipsis" vert="horz" wrap="square" lIns="38100" tIns="19050" rIns="38100" bIns="19050" anchor="ctr" anchorCtr="1">
                  <a:noAutofit/>
                </a:bodyPr>
                <a:lstStyle/>
                <a:p>
                  <a:pPr>
                    <a:defRPr sz="900" b="0" i="0" u="none" strike="noStrike" kern="1200" baseline="0">
                      <a:solidFill>
                        <a:schemeClr val="tx1">
                          <a:lumMod val="75000"/>
                          <a:lumOff val="25000"/>
                        </a:schemeClr>
                      </a:solidFill>
                      <a:latin typeface="+mn-lt"/>
                      <a:ea typeface="+mn-ea"/>
                      <a:cs typeface="+mn-cs"/>
                    </a:defRPr>
                  </a:pPr>
                  <a:endParaRPr lang="pt-BR"/>
                </a:p>
              </c:txPr>
              <c:showLegendKey val="0"/>
              <c:showVal val="0"/>
              <c:showCatName val="1"/>
              <c:showSerName val="0"/>
              <c:showPercent val="1"/>
              <c:showBubbleSize val="0"/>
              <c:extLst>
                <c:ext xmlns:c15="http://schemas.microsoft.com/office/drawing/2012/chart" uri="{CE6537A1-D6FC-4f65-9D91-7224C49458BB}">
                  <c15:layout>
                    <c:manualLayout>
                      <c:w val="0.26710317460317462"/>
                      <c:h val="0.18520833333333331"/>
                    </c:manualLayout>
                  </c15:layout>
                </c:ext>
                <c:ext xmlns:c16="http://schemas.microsoft.com/office/drawing/2014/chart" uri="{C3380CC4-5D6E-409C-BE32-E72D297353CC}">
                  <c16:uniqueId val="{00000003-87D7-4F58-A150-213E3140A9AD}"/>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pt-BR"/>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'Tipo de Via'!$A$2:$A$4</c:f>
              <c:strCache>
                <c:ptCount val="3"/>
                <c:pt idx="0">
                  <c:v>Vias Municipais</c:v>
                </c:pt>
                <c:pt idx="1">
                  <c:v>Rodovias</c:v>
                </c:pt>
                <c:pt idx="2">
                  <c:v>Não disponível</c:v>
                </c:pt>
              </c:strCache>
            </c:strRef>
          </c:cat>
          <c:val>
            <c:numRef>
              <c:f>'Tipo de Via'!$C$2:$C$4</c:f>
              <c:numCache>
                <c:formatCode>0%</c:formatCode>
                <c:ptCount val="3"/>
                <c:pt idx="0">
                  <c:v>0.80321004884856939</c:v>
                </c:pt>
                <c:pt idx="1">
                  <c:v>0.10746685275645498</c:v>
                </c:pt>
                <c:pt idx="2">
                  <c:v>8.932309839497557E-2</c:v>
                </c:pt>
              </c:numCache>
            </c:numRef>
          </c:val>
          <c:extLst>
            <c:ext xmlns:c16="http://schemas.microsoft.com/office/drawing/2014/chart" uri="{C3380CC4-5D6E-409C-BE32-E72D297353CC}">
              <c16:uniqueId val="{00000006-87D7-4F58-A150-213E3140A9AD}"/>
            </c:ext>
          </c:extLst>
        </c:ser>
        <c:dLbls>
          <c:showLegendKey val="0"/>
          <c:showVal val="0"/>
          <c:showCatName val="1"/>
          <c:showSerName val="0"/>
          <c:showPercent val="1"/>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lgn="ctr">
        <a:defRPr/>
      </a:pPr>
      <a:endParaRPr lang="pt-BR"/>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51B6-4694-BC29-C0B7F04B39BB}"/>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51B6-4694-BC29-C0B7F04B39BB}"/>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pt-BR"/>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'Tipo de via'!$A$2:$A$3</c:f>
              <c:strCache>
                <c:ptCount val="2"/>
                <c:pt idx="0">
                  <c:v>Vias Municipais</c:v>
                </c:pt>
                <c:pt idx="1">
                  <c:v>Rodovia</c:v>
                </c:pt>
              </c:strCache>
            </c:strRef>
          </c:cat>
          <c:val>
            <c:numRef>
              <c:f>'Tipo de via'!$C$2:$C$3</c:f>
              <c:numCache>
                <c:formatCode>0%</c:formatCode>
                <c:ptCount val="2"/>
                <c:pt idx="0">
                  <c:v>0.4</c:v>
                </c:pt>
                <c:pt idx="1">
                  <c:v>0.6</c:v>
                </c:pt>
              </c:numCache>
            </c:numRef>
          </c:val>
          <c:extLst>
            <c:ext xmlns:c16="http://schemas.microsoft.com/office/drawing/2014/chart" uri="{C3380CC4-5D6E-409C-BE32-E72D297353CC}">
              <c16:uniqueId val="{00000004-51B6-4694-BC29-C0B7F04B39BB}"/>
            </c:ext>
          </c:extLst>
        </c:ser>
        <c:dLbls>
          <c:showLegendKey val="0"/>
          <c:showVal val="0"/>
          <c:showCatName val="1"/>
          <c:showSerName val="0"/>
          <c:showPercent val="1"/>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pt-BR"/>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0327-451C-AE48-AAE521508561}"/>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0327-451C-AE48-AAE521508561}"/>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0327-451C-AE48-AAE521508561}"/>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0327-451C-AE48-AAE521508561}"/>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0327-451C-AE48-AAE521508561}"/>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0327-451C-AE48-AAE521508561}"/>
              </c:ext>
            </c:extLst>
          </c:dPt>
          <c:dLbls>
            <c:dLbl>
              <c:idx val="1"/>
              <c:layout>
                <c:manualLayout>
                  <c:x val="0.19466320826091013"/>
                  <c:y val="1.4772591132833864E-2"/>
                </c:manualLayout>
              </c:layout>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3-0327-451C-AE48-AAE521508561}"/>
                </c:ext>
              </c:extLst>
            </c:dLbl>
            <c:dLbl>
              <c:idx val="2"/>
              <c:spPr>
                <a:noFill/>
                <a:ln>
                  <a:noFill/>
                </a:ln>
                <a:effectLst/>
              </c:spPr>
              <c:txPr>
                <a:bodyPr rot="0" spcFirstLastPara="1" vertOverflow="ellipsis" vert="horz" wrap="square" lIns="38100" tIns="19050" rIns="38100" bIns="19050" anchor="ctr" anchorCtr="1">
                  <a:noAutofit/>
                </a:bodyPr>
                <a:lstStyle/>
                <a:p>
                  <a:pPr>
                    <a:defRPr sz="900" b="0" i="0" u="none" strike="noStrike" kern="1200" baseline="0">
                      <a:solidFill>
                        <a:schemeClr val="tx1">
                          <a:lumMod val="75000"/>
                          <a:lumOff val="25000"/>
                        </a:schemeClr>
                      </a:solidFill>
                      <a:latin typeface="+mn-lt"/>
                      <a:ea typeface="+mn-ea"/>
                      <a:cs typeface="+mn-cs"/>
                    </a:defRPr>
                  </a:pPr>
                  <a:endParaRPr lang="pt-BR"/>
                </a:p>
              </c:txPr>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5-0327-451C-AE48-AAE521508561}"/>
                </c:ext>
              </c:extLst>
            </c:dLbl>
            <c:dLbl>
              <c:idx val="4"/>
              <c:layout>
                <c:manualLayout>
                  <c:x val="-0.15909327046220834"/>
                  <c:y val="0.12885292866506351"/>
                </c:manualLayout>
              </c:layout>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9-0327-451C-AE48-AAE521508561}"/>
                </c:ext>
              </c:extLst>
            </c:dLbl>
            <c:dLbl>
              <c:idx val="5"/>
              <c:layout>
                <c:manualLayout>
                  <c:x val="-8.0583879149647084E-2"/>
                  <c:y val="1.5924437229249321E-2"/>
                </c:manualLayout>
              </c:layout>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B-0327-451C-AE48-AAE521508561}"/>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pt-BR"/>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'Tipo de Locomoção'!$A$2:$A$7</c:f>
              <c:strCache>
                <c:ptCount val="6"/>
                <c:pt idx="0">
                  <c:v>Bicicleta</c:v>
                </c:pt>
                <c:pt idx="1">
                  <c:v>Caminhão</c:v>
                </c:pt>
                <c:pt idx="2">
                  <c:v>Automóveis</c:v>
                </c:pt>
                <c:pt idx="3">
                  <c:v>Motocicletas</c:v>
                </c:pt>
                <c:pt idx="4">
                  <c:v>Ônibus</c:v>
                </c:pt>
                <c:pt idx="5">
                  <c:v>Pedestres</c:v>
                </c:pt>
              </c:strCache>
            </c:strRef>
          </c:cat>
          <c:val>
            <c:numRef>
              <c:f>'Tipo de Locomoção'!$C$2:$C$7</c:f>
              <c:numCache>
                <c:formatCode>0%</c:formatCode>
                <c:ptCount val="6"/>
                <c:pt idx="0">
                  <c:v>2.1011162179908074E-2</c:v>
                </c:pt>
                <c:pt idx="1">
                  <c:v>2.1011162179908074E-2</c:v>
                </c:pt>
                <c:pt idx="2">
                  <c:v>0.46749835850295468</c:v>
                </c:pt>
                <c:pt idx="3">
                  <c:v>0.45239658568614577</c:v>
                </c:pt>
                <c:pt idx="4">
                  <c:v>1.0505581089954037E-2</c:v>
                </c:pt>
                <c:pt idx="5">
                  <c:v>2.757715036112935E-2</c:v>
                </c:pt>
              </c:numCache>
            </c:numRef>
          </c:val>
          <c:extLst>
            <c:ext xmlns:c16="http://schemas.microsoft.com/office/drawing/2014/chart" uri="{C3380CC4-5D6E-409C-BE32-E72D297353CC}">
              <c16:uniqueId val="{0000000C-0327-451C-AE48-AAE521508561}"/>
            </c:ext>
          </c:extLst>
        </c:ser>
        <c:dLbls>
          <c:showLegendKey val="0"/>
          <c:showVal val="0"/>
          <c:showCatName val="1"/>
          <c:showSerName val="0"/>
          <c:showPercent val="1"/>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pt-BR"/>
    </a:p>
  </c:tx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spPr>
            <a:solidFill>
              <a:srgbClr val="FFC000"/>
            </a:solidFill>
          </c:spPr>
          <c:dPt>
            <c:idx val="0"/>
            <c:bubble3D val="0"/>
            <c:spPr>
              <a:solidFill>
                <a:srgbClr val="FFC000"/>
              </a:solidFill>
              <a:ln w="19050">
                <a:solidFill>
                  <a:schemeClr val="lt1"/>
                </a:solidFill>
              </a:ln>
              <a:effectLst/>
            </c:spPr>
            <c:extLst>
              <c:ext xmlns:c16="http://schemas.microsoft.com/office/drawing/2014/chart" uri="{C3380CC4-5D6E-409C-BE32-E72D297353CC}">
                <c16:uniqueId val="{00000001-5FF9-454C-A0F5-F2F0C97A7F2B}"/>
              </c:ext>
            </c:extLst>
          </c:dPt>
          <c:dPt>
            <c:idx val="1"/>
            <c:bubble3D val="0"/>
            <c:spPr>
              <a:solidFill>
                <a:schemeClr val="bg2">
                  <a:lumMod val="75000"/>
                </a:schemeClr>
              </a:solidFill>
              <a:ln w="19050">
                <a:solidFill>
                  <a:schemeClr val="lt1"/>
                </a:solidFill>
              </a:ln>
              <a:effectLst/>
            </c:spPr>
            <c:extLst>
              <c:ext xmlns:c16="http://schemas.microsoft.com/office/drawing/2014/chart" uri="{C3380CC4-5D6E-409C-BE32-E72D297353CC}">
                <c16:uniqueId val="{00000003-5FF9-454C-A0F5-F2F0C97A7F2B}"/>
              </c:ext>
            </c:extLst>
          </c:dPt>
          <c:dPt>
            <c:idx val="2"/>
            <c:bubble3D val="0"/>
            <c:spPr>
              <a:solidFill>
                <a:schemeClr val="accent1"/>
              </a:solidFill>
              <a:ln w="19050">
                <a:solidFill>
                  <a:schemeClr val="lt1"/>
                </a:solidFill>
              </a:ln>
              <a:effectLst/>
            </c:spPr>
            <c:extLst>
              <c:ext xmlns:c16="http://schemas.microsoft.com/office/drawing/2014/chart" uri="{C3380CC4-5D6E-409C-BE32-E72D297353CC}">
                <c16:uniqueId val="{00000005-5FF9-454C-A0F5-F2F0C97A7F2B}"/>
              </c:ext>
            </c:extLst>
          </c:dPt>
          <c:dPt>
            <c:idx val="3"/>
            <c:bubble3D val="0"/>
            <c:spPr>
              <a:solidFill>
                <a:schemeClr val="accent6"/>
              </a:solidFill>
              <a:ln w="19050">
                <a:solidFill>
                  <a:schemeClr val="lt1"/>
                </a:solidFill>
              </a:ln>
              <a:effectLst/>
            </c:spPr>
            <c:extLst>
              <c:ext xmlns:c16="http://schemas.microsoft.com/office/drawing/2014/chart" uri="{C3380CC4-5D6E-409C-BE32-E72D297353CC}">
                <c16:uniqueId val="{00000007-5FF9-454C-A0F5-F2F0C97A7F2B}"/>
              </c:ext>
            </c:extLst>
          </c:dPt>
          <c:dPt>
            <c:idx val="4"/>
            <c:bubble3D val="0"/>
            <c:spPr>
              <a:solidFill>
                <a:schemeClr val="accent2"/>
              </a:solidFill>
              <a:ln w="19050">
                <a:solidFill>
                  <a:schemeClr val="lt1"/>
                </a:solidFill>
              </a:ln>
              <a:effectLst/>
            </c:spPr>
            <c:extLst>
              <c:ext xmlns:c16="http://schemas.microsoft.com/office/drawing/2014/chart" uri="{C3380CC4-5D6E-409C-BE32-E72D297353CC}">
                <c16:uniqueId val="{00000009-5FF9-454C-A0F5-F2F0C97A7F2B}"/>
              </c:ext>
            </c:extLst>
          </c:dPt>
          <c:dPt>
            <c:idx val="5"/>
            <c:bubble3D val="0"/>
            <c:spPr>
              <a:solidFill>
                <a:schemeClr val="accent5"/>
              </a:solidFill>
              <a:ln w="19050">
                <a:solidFill>
                  <a:schemeClr val="lt1"/>
                </a:solidFill>
              </a:ln>
              <a:effectLst/>
            </c:spPr>
            <c:extLst>
              <c:ext xmlns:c16="http://schemas.microsoft.com/office/drawing/2014/chart" uri="{C3380CC4-5D6E-409C-BE32-E72D297353CC}">
                <c16:uniqueId val="{0000000B-5FF9-454C-A0F5-F2F0C97A7F2B}"/>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pt-BR"/>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Véiculo!$A$2:$A$7</c:f>
              <c:strCache>
                <c:ptCount val="6"/>
                <c:pt idx="0">
                  <c:v>Motocicleta</c:v>
                </c:pt>
                <c:pt idx="1">
                  <c:v>Automóvel </c:v>
                </c:pt>
                <c:pt idx="2">
                  <c:v>Bicicleta</c:v>
                </c:pt>
                <c:pt idx="3">
                  <c:v>Pedestre</c:v>
                </c:pt>
                <c:pt idx="4">
                  <c:v>Caminhão </c:v>
                </c:pt>
                <c:pt idx="5">
                  <c:v>Ônibus</c:v>
                </c:pt>
              </c:strCache>
            </c:strRef>
          </c:cat>
          <c:val>
            <c:numRef>
              <c:f>Véiculo!$C$2:$C$7</c:f>
              <c:numCache>
                <c:formatCode>0%</c:formatCode>
                <c:ptCount val="6"/>
                <c:pt idx="0">
                  <c:v>0.4</c:v>
                </c:pt>
                <c:pt idx="1">
                  <c:v>0.28000000000000003</c:v>
                </c:pt>
                <c:pt idx="2">
                  <c:v>0.12</c:v>
                </c:pt>
                <c:pt idx="3">
                  <c:v>0.12</c:v>
                </c:pt>
                <c:pt idx="4">
                  <c:v>0.04</c:v>
                </c:pt>
                <c:pt idx="5">
                  <c:v>0.04</c:v>
                </c:pt>
              </c:numCache>
            </c:numRef>
          </c:val>
          <c:extLst>
            <c:ext xmlns:c16="http://schemas.microsoft.com/office/drawing/2014/chart" uri="{C3380CC4-5D6E-409C-BE32-E72D297353CC}">
              <c16:uniqueId val="{0000000C-5FF9-454C-A0F5-F2F0C97A7F2B}"/>
            </c:ext>
          </c:extLst>
        </c:ser>
        <c:dLbls>
          <c:showLegendKey val="0"/>
          <c:showVal val="0"/>
          <c:showCatName val="1"/>
          <c:showSerName val="0"/>
          <c:showPercent val="1"/>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pt-BR"/>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C893-4F12-B4AF-75ED0EE3D003}"/>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C893-4F12-B4AF-75ED0EE3D003}"/>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C893-4F12-B4AF-75ED0EE3D003}"/>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C893-4F12-B4AF-75ED0EE3D003}"/>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pt-BR"/>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'Tipo de Acidente'!$A$2:$A$5</c:f>
              <c:strCache>
                <c:ptCount val="4"/>
                <c:pt idx="0">
                  <c:v>Colisão</c:v>
                </c:pt>
                <c:pt idx="1">
                  <c:v>Outros</c:v>
                </c:pt>
                <c:pt idx="2">
                  <c:v>Choque</c:v>
                </c:pt>
                <c:pt idx="3">
                  <c:v>Atropelamento</c:v>
                </c:pt>
              </c:strCache>
            </c:strRef>
          </c:cat>
          <c:val>
            <c:numRef>
              <c:f>'Tipo de Acidente'!$C$2:$C$5</c:f>
              <c:numCache>
                <c:formatCode>0%</c:formatCode>
                <c:ptCount val="4"/>
                <c:pt idx="0">
                  <c:v>0.62718446601941746</c:v>
                </c:pt>
                <c:pt idx="1">
                  <c:v>0.20776699029126214</c:v>
                </c:pt>
                <c:pt idx="2">
                  <c:v>0.1087378640776699</c:v>
                </c:pt>
                <c:pt idx="3">
                  <c:v>5.6310679611650483E-2</c:v>
                </c:pt>
              </c:numCache>
            </c:numRef>
          </c:val>
          <c:extLst>
            <c:ext xmlns:c16="http://schemas.microsoft.com/office/drawing/2014/chart" uri="{C3380CC4-5D6E-409C-BE32-E72D297353CC}">
              <c16:uniqueId val="{00000008-C893-4F12-B4AF-75ED0EE3D003}"/>
            </c:ext>
          </c:extLst>
        </c:ser>
        <c:dLbls>
          <c:showLegendKey val="0"/>
          <c:showVal val="0"/>
          <c:showCatName val="1"/>
          <c:showSerName val="0"/>
          <c:showPercent val="1"/>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pt-BR"/>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901E-462A-855E-3B5DE3FAC619}"/>
              </c:ext>
            </c:extLst>
          </c:dPt>
          <c:dPt>
            <c:idx val="1"/>
            <c:bubble3D val="0"/>
            <c:spPr>
              <a:solidFill>
                <a:schemeClr val="accent3"/>
              </a:solidFill>
              <a:ln w="19050">
                <a:solidFill>
                  <a:schemeClr val="lt1"/>
                </a:solidFill>
              </a:ln>
              <a:effectLst/>
            </c:spPr>
            <c:extLst>
              <c:ext xmlns:c16="http://schemas.microsoft.com/office/drawing/2014/chart" uri="{C3380CC4-5D6E-409C-BE32-E72D297353CC}">
                <c16:uniqueId val="{00000003-901E-462A-855E-3B5DE3FAC619}"/>
              </c:ext>
            </c:extLst>
          </c:dPt>
          <c:dPt>
            <c:idx val="2"/>
            <c:bubble3D val="0"/>
            <c:spPr>
              <a:solidFill>
                <a:schemeClr val="accent4"/>
              </a:solidFill>
              <a:ln w="19050">
                <a:solidFill>
                  <a:schemeClr val="lt1"/>
                </a:solidFill>
              </a:ln>
              <a:effectLst/>
            </c:spPr>
            <c:extLst>
              <c:ext xmlns:c16="http://schemas.microsoft.com/office/drawing/2014/chart" uri="{C3380CC4-5D6E-409C-BE32-E72D297353CC}">
                <c16:uniqueId val="{00000005-901E-462A-855E-3B5DE3FAC619}"/>
              </c:ext>
            </c:extLst>
          </c:dPt>
          <c:dPt>
            <c:idx val="3"/>
            <c:bubble3D val="0"/>
            <c:spPr>
              <a:solidFill>
                <a:schemeClr val="accent2"/>
              </a:solidFill>
              <a:ln w="19050">
                <a:solidFill>
                  <a:schemeClr val="lt1"/>
                </a:solidFill>
              </a:ln>
              <a:effectLst/>
            </c:spPr>
            <c:extLst>
              <c:ext xmlns:c16="http://schemas.microsoft.com/office/drawing/2014/chart" uri="{C3380CC4-5D6E-409C-BE32-E72D297353CC}">
                <c16:uniqueId val="{00000007-901E-462A-855E-3B5DE3FAC619}"/>
              </c:ext>
            </c:extLst>
          </c:dPt>
          <c:dLbls>
            <c:dLbl>
              <c:idx val="2"/>
              <c:layout>
                <c:manualLayout>
                  <c:x val="0.13670138888888889"/>
                  <c:y val="0.19622620215471964"/>
                </c:manualLayout>
              </c:layout>
              <c:showLegendKey val="0"/>
              <c:showVal val="0"/>
              <c:showCatName val="1"/>
              <c:showSerName val="0"/>
              <c:showPercent val="1"/>
              <c:showBubbleSize val="0"/>
              <c:extLst>
                <c:ext xmlns:c15="http://schemas.microsoft.com/office/drawing/2012/chart" uri="{CE6537A1-D6FC-4f65-9D91-7224C49458BB}">
                  <c15:layout>
                    <c:manualLayout>
                      <c:w val="0.35939236111111111"/>
                      <c:h val="0.15545755237045203"/>
                    </c:manualLayout>
                  </c15:layout>
                </c:ext>
                <c:ext xmlns:c16="http://schemas.microsoft.com/office/drawing/2014/chart" uri="{C3380CC4-5D6E-409C-BE32-E72D297353CC}">
                  <c16:uniqueId val="{00000005-901E-462A-855E-3B5DE3FAC619}"/>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pt-BR"/>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'Tipo de acidente'!$A$2:$A$5</c:f>
              <c:strCache>
                <c:ptCount val="4"/>
                <c:pt idx="0">
                  <c:v>Colisão</c:v>
                </c:pt>
                <c:pt idx="1">
                  <c:v>Choque</c:v>
                </c:pt>
                <c:pt idx="2">
                  <c:v>Atropelamento</c:v>
                </c:pt>
                <c:pt idx="3">
                  <c:v>Outros</c:v>
                </c:pt>
              </c:strCache>
            </c:strRef>
          </c:cat>
          <c:val>
            <c:numRef>
              <c:f>'Tipo de acidente'!$C$2:$C$5</c:f>
              <c:numCache>
                <c:formatCode>0%</c:formatCode>
                <c:ptCount val="4"/>
                <c:pt idx="0">
                  <c:v>0.6</c:v>
                </c:pt>
                <c:pt idx="1">
                  <c:v>0.2</c:v>
                </c:pt>
                <c:pt idx="2">
                  <c:v>0.16</c:v>
                </c:pt>
                <c:pt idx="3">
                  <c:v>0.04</c:v>
                </c:pt>
              </c:numCache>
            </c:numRef>
          </c:val>
          <c:extLst>
            <c:ext xmlns:c16="http://schemas.microsoft.com/office/drawing/2014/chart" uri="{C3380CC4-5D6E-409C-BE32-E72D297353CC}">
              <c16:uniqueId val="{00000008-901E-462A-855E-3B5DE3FAC619}"/>
            </c:ext>
          </c:extLst>
        </c:ser>
        <c:dLbls>
          <c:showLegendKey val="0"/>
          <c:showVal val="0"/>
          <c:showCatName val="1"/>
          <c:showSerName val="0"/>
          <c:showPercent val="1"/>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pt-BR"/>
    </a:p>
  </c:txPr>
  <c:externalData r:id="rId4">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dPt>
            <c:idx val="0"/>
            <c:bubble3D val="0"/>
            <c:spPr>
              <a:solidFill>
                <a:schemeClr val="accent6"/>
              </a:solidFill>
              <a:ln w="19050">
                <a:solidFill>
                  <a:schemeClr val="lt1"/>
                </a:solidFill>
              </a:ln>
              <a:effectLst/>
            </c:spPr>
            <c:extLst>
              <c:ext xmlns:c16="http://schemas.microsoft.com/office/drawing/2014/chart" uri="{C3380CC4-5D6E-409C-BE32-E72D297353CC}">
                <c16:uniqueId val="{00000001-1993-4557-886C-0A20CA59903B}"/>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1993-4557-886C-0A20CA59903B}"/>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pt-BR"/>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Gênero!$A$2:$A$3</c:f>
              <c:strCache>
                <c:ptCount val="2"/>
                <c:pt idx="0">
                  <c:v>Feminino</c:v>
                </c:pt>
                <c:pt idx="1">
                  <c:v>Masculino</c:v>
                </c:pt>
              </c:strCache>
            </c:strRef>
          </c:cat>
          <c:val>
            <c:numRef>
              <c:f>Gênero!$C$2:$C$3</c:f>
              <c:numCache>
                <c:formatCode>0%</c:formatCode>
                <c:ptCount val="2"/>
                <c:pt idx="0">
                  <c:v>0.16</c:v>
                </c:pt>
                <c:pt idx="1">
                  <c:v>0.84</c:v>
                </c:pt>
              </c:numCache>
            </c:numRef>
          </c:val>
          <c:extLst>
            <c:ext xmlns:c16="http://schemas.microsoft.com/office/drawing/2014/chart" uri="{C3380CC4-5D6E-409C-BE32-E72D297353CC}">
              <c16:uniqueId val="{00000004-1993-4557-886C-0A20CA59903B}"/>
            </c:ext>
          </c:extLst>
        </c:ser>
        <c:dLbls>
          <c:showLegendKey val="0"/>
          <c:showVal val="0"/>
          <c:showCatName val="1"/>
          <c:showSerName val="0"/>
          <c:showPercent val="1"/>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pt-BR"/>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dPt>
            <c:idx val="0"/>
            <c:bubble3D val="0"/>
            <c:spPr>
              <a:solidFill>
                <a:schemeClr val="accent6"/>
              </a:solidFill>
              <a:ln w="19050">
                <a:solidFill>
                  <a:schemeClr val="lt1"/>
                </a:solidFill>
              </a:ln>
              <a:effectLst/>
            </c:spPr>
            <c:extLst>
              <c:ext xmlns:c16="http://schemas.microsoft.com/office/drawing/2014/chart" uri="{C3380CC4-5D6E-409C-BE32-E72D297353CC}">
                <c16:uniqueId val="{00000001-C6CF-4B50-9553-8F01A778224D}"/>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C6CF-4B50-9553-8F01A778224D}"/>
              </c:ext>
            </c:extLst>
          </c:dPt>
          <c:dLbls>
            <c:dLbl>
              <c:idx val="0"/>
              <c:spPr>
                <a:noFill/>
                <a:ln>
                  <a:no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pt-BR"/>
                </a:p>
              </c:txPr>
              <c:dLblPos val="outEnd"/>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01-C6CF-4B50-9553-8F01A778224D}"/>
                </c:ext>
              </c:extLst>
            </c:dLbl>
            <c:dLbl>
              <c:idx val="1"/>
              <c:spPr>
                <a:noFill/>
                <a:ln>
                  <a:no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pt-BR"/>
                </a:p>
              </c:txPr>
              <c:dLblPos val="outEnd"/>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03-C6CF-4B50-9553-8F01A778224D}"/>
                </c:ext>
              </c:extLst>
            </c:dLbl>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pt-BR"/>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'[condutores_habilitados_2019-12.xlsx]Quantidade de condutores habili'!$Y$6:$Y$7</c:f>
              <c:strCache>
                <c:ptCount val="2"/>
                <c:pt idx="0">
                  <c:v>Feminino</c:v>
                </c:pt>
                <c:pt idx="1">
                  <c:v>Masculino</c:v>
                </c:pt>
              </c:strCache>
            </c:strRef>
          </c:cat>
          <c:val>
            <c:numRef>
              <c:f>'[condutores_habilitados_2019-12.xlsx]Quantidade de condutores habili'!$Z$6:$Z$7</c:f>
              <c:numCache>
                <c:formatCode>0%</c:formatCode>
                <c:ptCount val="2"/>
                <c:pt idx="0">
                  <c:v>0.6245464492647812</c:v>
                </c:pt>
                <c:pt idx="1">
                  <c:v>0.3754535507352188</c:v>
                </c:pt>
              </c:numCache>
            </c:numRef>
          </c:val>
          <c:extLst>
            <c:ext xmlns:c16="http://schemas.microsoft.com/office/drawing/2014/chart" uri="{C3380CC4-5D6E-409C-BE32-E72D297353CC}">
              <c16:uniqueId val="{00000004-C6CF-4B50-9553-8F01A778224D}"/>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chart>
  <c:spPr>
    <a:noFill/>
    <a:ln>
      <a:noFill/>
    </a:ln>
    <a:effectLst/>
  </c:spPr>
  <c:txPr>
    <a:bodyPr/>
    <a:lstStyle/>
    <a:p>
      <a:pPr>
        <a:defRPr/>
      </a:pPr>
      <a:endParaRPr lang="pt-BR"/>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79768" y="4715908"/>
            <a:ext cx="5438140" cy="4467701"/>
          </a:xfrm>
          <a:prstGeom prst="rect">
            <a:avLst/>
          </a:prstGeom>
          <a:noFill/>
          <a:ln>
            <a:noFill/>
          </a:ln>
        </p:spPr>
        <p:txBody>
          <a:bodyPr spcFirstLastPara="1" wrap="square" lIns="92010" tIns="92010" rIns="92010" bIns="92010"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pt.wikipedia.org/wiki/Direito"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
        <p:cNvGrpSpPr/>
        <p:nvPr/>
      </p:nvGrpSpPr>
      <p:grpSpPr>
        <a:xfrm>
          <a:off x="0" y="0"/>
          <a:ext cx="0" cy="0"/>
          <a:chOff x="0" y="0"/>
          <a:chExt cx="0" cy="0"/>
        </a:xfrm>
      </p:grpSpPr>
      <p:sp>
        <p:nvSpPr>
          <p:cNvPr id="43" name="Google Shape;43;g106f77e0e56_0_6: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90488" y="744538"/>
            <a:ext cx="6616700" cy="3722687"/>
          </a:xfrm>
        </p:spPr>
      </p:sp>
      <p:sp>
        <p:nvSpPr>
          <p:cNvPr id="3" name="Espaço Reservado para Anotações 2"/>
          <p:cNvSpPr>
            <a:spLocks noGrp="1"/>
          </p:cNvSpPr>
          <p:nvPr>
            <p:ph type="body" idx="1"/>
          </p:nvPr>
        </p:nvSpPr>
        <p:spPr/>
        <p:txBody>
          <a:bodyPr/>
          <a:lstStyle/>
          <a:p>
            <a:pPr marL="0" indent="0" algn="just">
              <a:lnSpc>
                <a:spcPct val="150000"/>
              </a:lnSpc>
              <a:buFont typeface="Arial" panose="020B0604020202020204" pitchFamily="34" charset="0"/>
              <a:buChar char="•"/>
            </a:pPr>
            <a:r>
              <a:rPr lang="pt-BR" dirty="0"/>
              <a:t>As zonas de tráfego são a subdivisão das áreas de planejamento do ponto de vista do planejamento da mobilidade.</a:t>
            </a:r>
          </a:p>
          <a:p>
            <a:pPr marL="0" indent="0" algn="just">
              <a:lnSpc>
                <a:spcPct val="150000"/>
              </a:lnSpc>
              <a:buFont typeface="Arial" panose="020B0604020202020204" pitchFamily="34" charset="0"/>
              <a:buChar char="•"/>
            </a:pPr>
            <a:r>
              <a:rPr lang="pt-BR" dirty="0"/>
              <a:t>O contorno de cada setor foi definido de maneira que englobasse as áreas com variáveis socioeconômicas similares, ou seja, os setores censitários baseado nos dados do Instituto Brasileiro de Geografia e Estatística (IBGE)</a:t>
            </a:r>
          </a:p>
        </p:txBody>
      </p:sp>
    </p:spTree>
    <p:extLst>
      <p:ext uri="{BB962C8B-B14F-4D97-AF65-F5344CB8AC3E}">
        <p14:creationId xmlns:p14="http://schemas.microsoft.com/office/powerpoint/2010/main" val="3354495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90488" y="744538"/>
            <a:ext cx="6616700" cy="3722687"/>
          </a:xfrm>
        </p:spPr>
      </p:sp>
      <p:sp>
        <p:nvSpPr>
          <p:cNvPr id="3" name="Espaço Reservado para Anotações 2"/>
          <p:cNvSpPr>
            <a:spLocks noGrp="1"/>
          </p:cNvSpPr>
          <p:nvPr>
            <p:ph type="body" idx="1"/>
          </p:nvPr>
        </p:nvSpPr>
        <p:spPr/>
        <p:txBody>
          <a:bodyPr/>
          <a:lstStyle/>
          <a:p>
            <a:pPr marL="0" indent="0">
              <a:lnSpc>
                <a:spcPct val="150000"/>
              </a:lnSpc>
              <a:buFont typeface="Arial" panose="020B0604020202020204" pitchFamily="34" charset="0"/>
              <a:buChar char="•"/>
            </a:pPr>
            <a:r>
              <a:rPr lang="pt-BR" dirty="0"/>
              <a:t>Maior densidade: Cidade Jardim, Jd. dos Lírios, Centro, Zanaga, Jd. da Paz, Pq. da Liberdade e Mario Covas</a:t>
            </a:r>
          </a:p>
        </p:txBody>
      </p:sp>
    </p:spTree>
    <p:extLst>
      <p:ext uri="{BB962C8B-B14F-4D97-AF65-F5344CB8AC3E}">
        <p14:creationId xmlns:p14="http://schemas.microsoft.com/office/powerpoint/2010/main" val="12832489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90488" y="744538"/>
            <a:ext cx="6616700" cy="3722687"/>
          </a:xfrm>
        </p:spPr>
      </p:sp>
      <p:sp>
        <p:nvSpPr>
          <p:cNvPr id="3" name="Espaço Reservado para Anotações 2"/>
          <p:cNvSpPr>
            <a:spLocks noGrp="1"/>
          </p:cNvSpPr>
          <p:nvPr>
            <p:ph type="body" idx="1"/>
          </p:nvPr>
        </p:nvSpPr>
        <p:spPr/>
        <p:txBody>
          <a:bodyPr/>
          <a:lstStyle/>
          <a:p>
            <a:pPr marL="0" indent="0">
              <a:lnSpc>
                <a:spcPct val="150000"/>
              </a:lnSpc>
              <a:buFont typeface="Arial" panose="020B0604020202020204" pitchFamily="34" charset="0"/>
              <a:buChar char="•"/>
            </a:pPr>
            <a:r>
              <a:rPr lang="pt-BR" dirty="0"/>
              <a:t>Mais Claro: 88,5% de pessoas alfabetizadas</a:t>
            </a:r>
          </a:p>
          <a:p>
            <a:pPr marL="0" indent="0">
              <a:lnSpc>
                <a:spcPct val="150000"/>
              </a:lnSpc>
              <a:buFont typeface="Arial" panose="020B0604020202020204" pitchFamily="34" charset="0"/>
              <a:buChar char="•"/>
            </a:pPr>
            <a:r>
              <a:rPr lang="pt-BR" dirty="0"/>
              <a:t>Mais escuro: entre 92,9 – 95,8%</a:t>
            </a:r>
          </a:p>
          <a:p>
            <a:pPr marL="0" indent="0">
              <a:lnSpc>
                <a:spcPct val="150000"/>
              </a:lnSpc>
              <a:buFont typeface="Arial" panose="020B0604020202020204" pitchFamily="34" charset="0"/>
              <a:buChar char="•"/>
            </a:pPr>
            <a:r>
              <a:rPr lang="pt-BR" dirty="0"/>
              <a:t>A partir de 5 anos de idade.</a:t>
            </a:r>
          </a:p>
          <a:p>
            <a:endParaRPr lang="pt-BR" dirty="0"/>
          </a:p>
        </p:txBody>
      </p:sp>
    </p:spTree>
    <p:extLst>
      <p:ext uri="{BB962C8B-B14F-4D97-AF65-F5344CB8AC3E}">
        <p14:creationId xmlns:p14="http://schemas.microsoft.com/office/powerpoint/2010/main" val="20754545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90488" y="744538"/>
            <a:ext cx="6616700" cy="3722687"/>
          </a:xfrm>
        </p:spPr>
      </p:sp>
      <p:sp>
        <p:nvSpPr>
          <p:cNvPr id="3" name="Espaço Reservado para Anotações 2"/>
          <p:cNvSpPr>
            <a:spLocks noGrp="1"/>
          </p:cNvSpPr>
          <p:nvPr>
            <p:ph type="body" idx="1"/>
          </p:nvPr>
        </p:nvSpPr>
        <p:spPr/>
        <p:txBody>
          <a:bodyPr/>
          <a:lstStyle/>
          <a:p>
            <a:pPr marL="0" indent="319532" algn="just">
              <a:lnSpc>
                <a:spcPct val="150000"/>
              </a:lnSpc>
              <a:buFont typeface="Arial" panose="020B0604020202020204" pitchFamily="34" charset="0"/>
              <a:buChar char="•"/>
            </a:pPr>
            <a:r>
              <a:rPr lang="pt-BR" dirty="0"/>
              <a:t>APAMA, Jd. Dos Lírios, Jd. Da Paz, Praia Azul, Zanaga, Jd. Boer, Fazenda do Estado, Fazenda Santa Angélica</a:t>
            </a:r>
          </a:p>
          <a:p>
            <a:pPr marL="0" indent="319532" algn="just">
              <a:lnSpc>
                <a:spcPct val="150000"/>
              </a:lnSpc>
              <a:buFont typeface="Arial" panose="020B0604020202020204" pitchFamily="34" charset="0"/>
              <a:buChar char="•"/>
            </a:pPr>
            <a:r>
              <a:rPr lang="pt-BR" dirty="0"/>
              <a:t>RG: 3.85% (Campinas)</a:t>
            </a:r>
          </a:p>
          <a:p>
            <a:pPr marL="0" indent="319532" algn="just">
              <a:lnSpc>
                <a:spcPct val="150000"/>
              </a:lnSpc>
              <a:buFont typeface="Arial" panose="020B0604020202020204" pitchFamily="34" charset="0"/>
              <a:buChar char="•"/>
            </a:pPr>
            <a:r>
              <a:rPr lang="pt-BR" dirty="0"/>
              <a:t>SP: 4.33%</a:t>
            </a:r>
          </a:p>
          <a:p>
            <a:pPr marL="0" indent="319532" algn="just">
              <a:lnSpc>
                <a:spcPct val="150000"/>
              </a:lnSpc>
              <a:buFont typeface="Arial" panose="020B0604020202020204" pitchFamily="34" charset="0"/>
              <a:buChar char="•"/>
            </a:pPr>
            <a:r>
              <a:rPr lang="pt-BR" dirty="0"/>
              <a:t>Americana: 2.75%</a:t>
            </a:r>
          </a:p>
        </p:txBody>
      </p:sp>
    </p:spTree>
    <p:extLst>
      <p:ext uri="{BB962C8B-B14F-4D97-AF65-F5344CB8AC3E}">
        <p14:creationId xmlns:p14="http://schemas.microsoft.com/office/powerpoint/2010/main" val="34793599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90488" y="744538"/>
            <a:ext cx="6616700" cy="3722687"/>
          </a:xfrm>
        </p:spPr>
      </p:sp>
      <p:sp>
        <p:nvSpPr>
          <p:cNvPr id="3" name="Espaço Reservado para Anotações 2"/>
          <p:cNvSpPr>
            <a:spLocks noGrp="1"/>
          </p:cNvSpPr>
          <p:nvPr>
            <p:ph type="body" idx="1"/>
          </p:nvPr>
        </p:nvSpPr>
        <p:spPr/>
        <p:txBody>
          <a:bodyPr/>
          <a:lstStyle/>
          <a:p>
            <a:pPr marL="0" indent="0" algn="just">
              <a:lnSpc>
                <a:spcPct val="150000"/>
              </a:lnSpc>
              <a:buFont typeface="Arial" panose="020B0604020202020204" pitchFamily="34" charset="0"/>
              <a:buChar char="•"/>
            </a:pPr>
            <a:r>
              <a:rPr lang="pt-BR" dirty="0"/>
              <a:t>Maior Renda: Centro, Colina, Jd. Santana, Girassol, Jd. São Paulo, Jd. Bela Vista.</a:t>
            </a:r>
          </a:p>
        </p:txBody>
      </p:sp>
    </p:spTree>
    <p:extLst>
      <p:ext uri="{BB962C8B-B14F-4D97-AF65-F5344CB8AC3E}">
        <p14:creationId xmlns:p14="http://schemas.microsoft.com/office/powerpoint/2010/main" val="10734370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90488" y="744538"/>
            <a:ext cx="6616700" cy="3722687"/>
          </a:xfrm>
        </p:spPr>
      </p:sp>
      <p:sp>
        <p:nvSpPr>
          <p:cNvPr id="3" name="Espaço Reservado para Anotações 2"/>
          <p:cNvSpPr>
            <a:spLocks noGrp="1"/>
          </p:cNvSpPr>
          <p:nvPr>
            <p:ph type="body" idx="1"/>
          </p:nvPr>
        </p:nvSpPr>
        <p:spPr/>
        <p:txBody>
          <a:bodyPr/>
          <a:lstStyle/>
          <a:p>
            <a:pPr marL="0" indent="0" algn="just">
              <a:lnSpc>
                <a:spcPct val="150000"/>
              </a:lnSpc>
              <a:buFont typeface="Arial" panose="020B0604020202020204" pitchFamily="34" charset="0"/>
              <a:buChar char="•"/>
            </a:pPr>
            <a:r>
              <a:rPr lang="pt-BR" dirty="0"/>
              <a:t>Outros equipamentos públicos: Delegacias, Teatros, Secretarias,</a:t>
            </a:r>
            <a:r>
              <a:rPr lang="pt-BR" baseline="0" dirty="0"/>
              <a:t> etc.</a:t>
            </a:r>
            <a:endParaRPr lang="pt-BR" dirty="0"/>
          </a:p>
          <a:p>
            <a:pPr marL="0" indent="0" algn="just">
              <a:lnSpc>
                <a:spcPct val="150000"/>
              </a:lnSpc>
              <a:buFont typeface="Arial" panose="020B0604020202020204" pitchFamily="34" charset="0"/>
              <a:buChar char="•"/>
            </a:pPr>
            <a:endParaRPr lang="pt-BR" dirty="0"/>
          </a:p>
          <a:p>
            <a:pPr marL="0" indent="0" algn="just">
              <a:lnSpc>
                <a:spcPct val="150000"/>
              </a:lnSpc>
              <a:buFont typeface="Arial" panose="020B0604020202020204" pitchFamily="34" charset="0"/>
              <a:buChar char="•"/>
            </a:pPr>
            <a:r>
              <a:rPr lang="pt-BR" dirty="0"/>
              <a:t>Os polos geradores de tráfego são empreendimentos de grande porte que atraem ou produzem grande número de viagens, causando reflexos negativos na circulação viária em seu entorno imediato e, em certos casos, prejudicando a acessibilidade de toda a região, além de agravar as condições de segurança de veículos e pedestres.</a:t>
            </a:r>
            <a:r>
              <a:rPr lang="pt-BR" baseline="0" dirty="0"/>
              <a:t> Ex: Igrejas, supermercados, shoppings/centros comerciais, empreendimentos industriais e imobiliários no geral.</a:t>
            </a:r>
            <a:endParaRPr lang="pt-BR" dirty="0"/>
          </a:p>
        </p:txBody>
      </p:sp>
    </p:spTree>
    <p:extLst>
      <p:ext uri="{BB962C8B-B14F-4D97-AF65-F5344CB8AC3E}">
        <p14:creationId xmlns:p14="http://schemas.microsoft.com/office/powerpoint/2010/main" val="40658459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90488" y="744538"/>
            <a:ext cx="6616700" cy="3722687"/>
          </a:xfrm>
        </p:spPr>
      </p:sp>
      <p:sp>
        <p:nvSpPr>
          <p:cNvPr id="3" name="Espaço Reservado para Anotações 2"/>
          <p:cNvSpPr>
            <a:spLocks noGrp="1"/>
          </p:cNvSpPr>
          <p:nvPr>
            <p:ph type="body" idx="1"/>
          </p:nvPr>
        </p:nvSpPr>
        <p:spPr/>
        <p:txBody>
          <a:bodyPr/>
          <a:lstStyle/>
          <a:p>
            <a:pPr marL="0" indent="0" algn="just">
              <a:lnSpc>
                <a:spcPct val="150000"/>
              </a:lnSpc>
            </a:pPr>
            <a:r>
              <a:rPr lang="pt-BR" dirty="0"/>
              <a:t>Escala de cinza=Densidade Demográfica</a:t>
            </a:r>
          </a:p>
          <a:p>
            <a:pPr marL="0" indent="0" algn="just">
              <a:lnSpc>
                <a:spcPct val="150000"/>
              </a:lnSpc>
            </a:pPr>
            <a:r>
              <a:rPr lang="pt-BR" dirty="0"/>
              <a:t>Pontos verdes = Imóveis Comerciais/Serviços</a:t>
            </a:r>
          </a:p>
          <a:p>
            <a:endParaRPr lang="pt-BR" dirty="0"/>
          </a:p>
        </p:txBody>
      </p:sp>
    </p:spTree>
    <p:extLst>
      <p:ext uri="{BB962C8B-B14F-4D97-AF65-F5344CB8AC3E}">
        <p14:creationId xmlns:p14="http://schemas.microsoft.com/office/powerpoint/2010/main" val="26223564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90488" y="744538"/>
            <a:ext cx="6616700" cy="3722687"/>
          </a:xfrm>
        </p:spPr>
      </p:sp>
      <p:sp>
        <p:nvSpPr>
          <p:cNvPr id="3" name="Espaço Reservado para Anotações 2"/>
          <p:cNvSpPr>
            <a:spLocks noGrp="1"/>
          </p:cNvSpPr>
          <p:nvPr>
            <p:ph type="body" idx="1"/>
          </p:nvPr>
        </p:nvSpPr>
        <p:spPr/>
        <p:txBody>
          <a:bodyPr/>
          <a:lstStyle/>
          <a:p>
            <a:r>
              <a:rPr lang="pt-BR" dirty="0"/>
              <a:t>Escala de cinza=Densidade Demográfica</a:t>
            </a:r>
          </a:p>
          <a:p>
            <a:r>
              <a:rPr lang="pt-BR" dirty="0"/>
              <a:t>Pontos azuis = Imóveis Industriais</a:t>
            </a:r>
          </a:p>
          <a:p>
            <a:r>
              <a:rPr lang="pt-BR" dirty="0"/>
              <a:t>Traçar rotas de trans</a:t>
            </a:r>
          </a:p>
        </p:txBody>
      </p:sp>
    </p:spTree>
    <p:extLst>
      <p:ext uri="{BB962C8B-B14F-4D97-AF65-F5344CB8AC3E}">
        <p14:creationId xmlns:p14="http://schemas.microsoft.com/office/powerpoint/2010/main" val="32477257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g106f77e0e56_0_54:notes"/>
          <p:cNvSpPr txBox="1">
            <a:spLocks noGrp="1"/>
          </p:cNvSpPr>
          <p:nvPr>
            <p:ph type="body" idx="1"/>
          </p:nvPr>
        </p:nvSpPr>
        <p:spPr>
          <a:xfrm>
            <a:off x="679768" y="4715908"/>
            <a:ext cx="5438140" cy="4467701"/>
          </a:xfrm>
          <a:prstGeom prst="rect">
            <a:avLst/>
          </a:prstGeom>
        </p:spPr>
        <p:txBody>
          <a:bodyPr spcFirstLastPara="1" wrap="square" lIns="92010" tIns="92010" rIns="92010" bIns="92010" anchor="t" anchorCtr="0">
            <a:noAutofit/>
          </a:bodyPr>
          <a:lstStyle/>
          <a:p>
            <a:pPr marL="0" indent="0">
              <a:buNone/>
            </a:pPr>
            <a:r>
              <a:rPr lang="pt-BR" dirty="0">
                <a:solidFill>
                  <a:schemeClr val="lt1"/>
                </a:solidFill>
                <a:latin typeface="Roboto"/>
                <a:ea typeface="Roboto"/>
                <a:cs typeface="Roboto"/>
              </a:rPr>
              <a:t>O inventário físico do município tem por objetivo levantar as características físicas da infraestrutura do município que permitem ou impossibilitam o deslocamento de pessoas, mercadorias e serviços públicos e privados na cidade</a:t>
            </a:r>
            <a:endParaRPr dirty="0"/>
          </a:p>
        </p:txBody>
      </p:sp>
      <p:sp>
        <p:nvSpPr>
          <p:cNvPr id="98" name="Google Shape;98;g106f77e0e56_0_54: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127524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106f77e0e56_0_67:notes"/>
          <p:cNvSpPr txBox="1">
            <a:spLocks noGrp="1"/>
          </p:cNvSpPr>
          <p:nvPr>
            <p:ph type="body" idx="1"/>
          </p:nvPr>
        </p:nvSpPr>
        <p:spPr>
          <a:xfrm>
            <a:off x="679768" y="4715908"/>
            <a:ext cx="5438140" cy="4467701"/>
          </a:xfrm>
          <a:prstGeom prst="rect">
            <a:avLst/>
          </a:prstGeom>
        </p:spPr>
        <p:txBody>
          <a:bodyPr spcFirstLastPara="1" wrap="square" lIns="92010" tIns="92010" rIns="92010" bIns="92010" anchor="t" anchorCtr="0">
            <a:noAutofit/>
          </a:bodyPr>
          <a:lstStyle/>
          <a:p>
            <a:pPr marL="0" indent="0" algn="just" defTabSz="920252">
              <a:lnSpc>
                <a:spcPct val="150000"/>
              </a:lnSpc>
              <a:defRPr/>
            </a:pPr>
            <a:r>
              <a:rPr lang="pt-BR" dirty="0">
                <a:solidFill>
                  <a:srgbClr val="000000"/>
                </a:solidFill>
                <a:effectLst/>
                <a:latin typeface="Arial" panose="020B0604020202020204" pitchFamily="34" charset="0"/>
                <a:ea typeface="Times New Roman" panose="02020603050405020304" pitchFamily="18" charset="0"/>
              </a:rPr>
              <a:t>A classificação viária utilizada em Americana é a mais básica e reconhece três classes de vias: arteriais, coletoras e locais;</a:t>
            </a:r>
          </a:p>
          <a:p>
            <a:pPr marL="0" indent="0" algn="just" defTabSz="920252">
              <a:lnSpc>
                <a:spcPct val="150000"/>
              </a:lnSpc>
              <a:defRPr/>
            </a:pPr>
            <a:r>
              <a:rPr lang="pt-BR" dirty="0">
                <a:solidFill>
                  <a:srgbClr val="000000"/>
                </a:solidFill>
                <a:effectLst/>
                <a:latin typeface="Arial" panose="020B0604020202020204" pitchFamily="34" charset="0"/>
                <a:ea typeface="Times New Roman" panose="02020603050405020304" pitchFamily="18" charset="0"/>
              </a:rPr>
              <a:t>As vias arteriais são aquelas que suportam os maiores deslocamentos, geralmente ligando duas ou mais áreas do município, geralmente controlada por semáforo, com acessibilidade aos lotes lindeiros e às vias secundárias e locais;</a:t>
            </a:r>
          </a:p>
          <a:p>
            <a:pPr marL="0" indent="0" algn="just" defTabSz="920252">
              <a:lnSpc>
                <a:spcPct val="150000"/>
              </a:lnSpc>
              <a:defRPr/>
            </a:pPr>
            <a:r>
              <a:rPr lang="pt-BR" dirty="0">
                <a:solidFill>
                  <a:srgbClr val="000000"/>
                </a:solidFill>
                <a:effectLst/>
                <a:latin typeface="Arial" panose="020B0604020202020204" pitchFamily="34" charset="0"/>
                <a:ea typeface="Times New Roman" panose="02020603050405020304" pitchFamily="18" charset="0"/>
              </a:rPr>
              <a:t>as vias coletoras funcionam como ligação entre as áreas de tráfego local e as vias de tráfego de passagem;</a:t>
            </a:r>
          </a:p>
          <a:p>
            <a:pPr marL="0" indent="0" algn="just" defTabSz="920252">
              <a:lnSpc>
                <a:spcPct val="150000"/>
              </a:lnSpc>
              <a:defRPr/>
            </a:pPr>
            <a:r>
              <a:rPr lang="pt-BR" dirty="0">
                <a:solidFill>
                  <a:srgbClr val="000000"/>
                </a:solidFill>
                <a:effectLst/>
                <a:latin typeface="Arial" panose="020B0604020202020204" pitchFamily="34" charset="0"/>
                <a:ea typeface="Times New Roman" panose="02020603050405020304" pitchFamily="18" charset="0"/>
              </a:rPr>
              <a:t>enquanto as vias locais acomodam o acesso às edificações e a maior parte do ambiente vivencial da cidade.</a:t>
            </a:r>
            <a:endParaRPr lang="pt-BR" dirty="0">
              <a:effectLst/>
              <a:latin typeface="Arial" panose="020B0604020202020204" pitchFamily="34" charset="0"/>
              <a:ea typeface="Times New Roman" panose="02020603050405020304" pitchFamily="18" charset="0"/>
            </a:endParaRPr>
          </a:p>
          <a:p>
            <a:pPr marL="172547" indent="-172547"/>
            <a:endParaRPr dirty="0"/>
          </a:p>
        </p:txBody>
      </p:sp>
      <p:sp>
        <p:nvSpPr>
          <p:cNvPr id="113" name="Google Shape;113;g106f77e0e56_0_67: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420683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g106f77e0e56_0_116:notes"/>
          <p:cNvSpPr txBox="1">
            <a:spLocks noGrp="1"/>
          </p:cNvSpPr>
          <p:nvPr>
            <p:ph type="body" idx="1"/>
          </p:nvPr>
        </p:nvSpPr>
        <p:spPr>
          <a:xfrm>
            <a:off x="679768" y="4715908"/>
            <a:ext cx="5438140" cy="4467701"/>
          </a:xfrm>
          <a:prstGeom prst="rect">
            <a:avLst/>
          </a:prstGeom>
        </p:spPr>
        <p:txBody>
          <a:bodyPr spcFirstLastPara="1" wrap="square" lIns="92010" tIns="92010" rIns="92010" bIns="92010" anchor="t" anchorCtr="0">
            <a:noAutofit/>
          </a:bodyPr>
          <a:lstStyle/>
          <a:p>
            <a:pPr marL="0" indent="0">
              <a:buNone/>
            </a:pPr>
            <a:endParaRPr dirty="0"/>
          </a:p>
        </p:txBody>
      </p:sp>
      <p:sp>
        <p:nvSpPr>
          <p:cNvPr id="165" name="Google Shape;165;g106f77e0e56_0_116: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348792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g106f77e0e56_0_289:notes"/>
          <p:cNvSpPr txBox="1">
            <a:spLocks noGrp="1"/>
          </p:cNvSpPr>
          <p:nvPr>
            <p:ph type="body" idx="1"/>
          </p:nvPr>
        </p:nvSpPr>
        <p:spPr>
          <a:xfrm>
            <a:off x="679768" y="4715908"/>
            <a:ext cx="5438140" cy="4467701"/>
          </a:xfrm>
          <a:prstGeom prst="rect">
            <a:avLst/>
          </a:prstGeom>
        </p:spPr>
        <p:txBody>
          <a:bodyPr spcFirstLastPara="1" wrap="square" lIns="92010" tIns="92010" rIns="92010" bIns="92010" anchor="t" anchorCtr="0">
            <a:noAutofit/>
          </a:bodyPr>
          <a:lstStyle/>
          <a:p>
            <a:pPr marL="172547" indent="0"/>
            <a:r>
              <a:rPr lang="pt-BR" dirty="0"/>
              <a:t>Modal de transporte = Modo como se</a:t>
            </a:r>
            <a:r>
              <a:rPr lang="pt-BR" baseline="0" dirty="0"/>
              <a:t> faz o deslocamento</a:t>
            </a:r>
          </a:p>
          <a:p>
            <a:pPr marL="172547" indent="0"/>
            <a:r>
              <a:rPr lang="pt-BR" dirty="0"/>
              <a:t>O deslocamento a pé é um dos pilares para o desenvolvimento sustentável da Mobilidade Urbana em qualquer parte do mundo, todo cidadão se torna pedestre em algum momento, mesmo que este não seja seu principal modal de transporte individual. É também um dos meios mais sustentáveis e baratos de mobilidade agregando também saúde ao indivíduo.</a:t>
            </a:r>
          </a:p>
          <a:p>
            <a:pPr marL="172547" indent="0"/>
            <a:r>
              <a:rPr lang="pt-BR" dirty="0"/>
              <a:t>Para que seja possível o deslocamento a pé, a estruturas das calçadas devem garantir o caminhar livre, sem obstáculos, em que é possível manter o ritmo e deslocamento constante e fluído. Para isso, o passeio público precisa ter dimensões adequadas, textura antiderrapante, declividade transversal adequada para garantir o caminhar confortável e acessibilidade universal.</a:t>
            </a:r>
          </a:p>
          <a:p>
            <a:pPr marL="0" indent="0">
              <a:buNone/>
            </a:pPr>
            <a:endParaRPr dirty="0"/>
          </a:p>
        </p:txBody>
      </p:sp>
      <p:sp>
        <p:nvSpPr>
          <p:cNvPr id="349" name="Google Shape;349;g106f77e0e56_0_289: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106f77e0e56_0_67:notes"/>
          <p:cNvSpPr txBox="1">
            <a:spLocks noGrp="1"/>
          </p:cNvSpPr>
          <p:nvPr>
            <p:ph type="body" idx="1"/>
          </p:nvPr>
        </p:nvSpPr>
        <p:spPr>
          <a:xfrm>
            <a:off x="679768" y="4715908"/>
            <a:ext cx="5438140" cy="4467701"/>
          </a:xfrm>
          <a:prstGeom prst="rect">
            <a:avLst/>
          </a:prstGeom>
        </p:spPr>
        <p:txBody>
          <a:bodyPr spcFirstLastPara="1" wrap="square" lIns="92010" tIns="92010" rIns="92010" bIns="92010" anchor="t" anchorCtr="0">
            <a:noAutofit/>
          </a:bodyPr>
          <a:lstStyle/>
          <a:p>
            <a:pPr marL="172547" indent="-172547"/>
            <a:endParaRPr lang="pt-BR" dirty="0"/>
          </a:p>
          <a:p>
            <a:pPr marL="172547" indent="-172547"/>
            <a:r>
              <a:rPr lang="pt-BR" dirty="0"/>
              <a:t>Calçada</a:t>
            </a:r>
            <a:r>
              <a:rPr lang="pt-BR" baseline="0" dirty="0"/>
              <a:t> com desnível transversal acentuado, usada para permitir acesso de veículos aos imóveis;</a:t>
            </a:r>
          </a:p>
          <a:p>
            <a:pPr marL="172547" indent="-172547"/>
            <a:r>
              <a:rPr lang="pt-BR" baseline="0" dirty="0"/>
              <a:t>As calçadas com escadas não permitem/dificulta a circulação de pessoas com mobilidade reduzida – Idosos/PCD/ crianças;</a:t>
            </a:r>
            <a:endParaRPr dirty="0"/>
          </a:p>
        </p:txBody>
      </p:sp>
      <p:sp>
        <p:nvSpPr>
          <p:cNvPr id="113" name="Google Shape;113;g106f77e0e56_0_67: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419540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106f77e0e56_0_67:notes"/>
          <p:cNvSpPr txBox="1">
            <a:spLocks noGrp="1"/>
          </p:cNvSpPr>
          <p:nvPr>
            <p:ph type="body" idx="1"/>
          </p:nvPr>
        </p:nvSpPr>
        <p:spPr>
          <a:xfrm>
            <a:off x="679768" y="4715908"/>
            <a:ext cx="5438140" cy="4467701"/>
          </a:xfrm>
          <a:prstGeom prst="rect">
            <a:avLst/>
          </a:prstGeom>
        </p:spPr>
        <p:txBody>
          <a:bodyPr spcFirstLastPara="1" wrap="square" lIns="92010" tIns="92010" rIns="92010" bIns="92010" anchor="t" anchorCtr="0">
            <a:noAutofit/>
          </a:bodyPr>
          <a:lstStyle/>
          <a:p>
            <a:pPr marL="172547" indent="-172547"/>
            <a:r>
              <a:rPr lang="pt-BR" dirty="0"/>
              <a:t>Calçada estreita demais</a:t>
            </a:r>
            <a:r>
              <a:rPr lang="pt-BR" baseline="0" dirty="0"/>
              <a:t> e com equipamentos públicos obstruindo o pouco de espaço existente;</a:t>
            </a:r>
          </a:p>
          <a:p>
            <a:pPr marL="172547" indent="-172547"/>
            <a:r>
              <a:rPr lang="pt-BR" baseline="0" dirty="0"/>
              <a:t>Calçada de posto de abastecimento de combustível costumam rebaixar todas a tentada do imóvel inclusive as esquinas que são proibidas de serem rebaixadas</a:t>
            </a:r>
            <a:endParaRPr dirty="0"/>
          </a:p>
        </p:txBody>
      </p:sp>
      <p:sp>
        <p:nvSpPr>
          <p:cNvPr id="113" name="Google Shape;113;g106f77e0e56_0_67: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3788915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106f77e0e56_0_67:notes"/>
          <p:cNvSpPr txBox="1">
            <a:spLocks noGrp="1"/>
          </p:cNvSpPr>
          <p:nvPr>
            <p:ph type="body" idx="1"/>
          </p:nvPr>
        </p:nvSpPr>
        <p:spPr>
          <a:xfrm>
            <a:off x="679768" y="4715908"/>
            <a:ext cx="5438140" cy="4467701"/>
          </a:xfrm>
          <a:prstGeom prst="rect">
            <a:avLst/>
          </a:prstGeom>
        </p:spPr>
        <p:txBody>
          <a:bodyPr spcFirstLastPara="1" wrap="square" lIns="92010" tIns="92010" rIns="92010" bIns="92010" anchor="t" anchorCtr="0">
            <a:noAutofit/>
          </a:bodyPr>
          <a:lstStyle/>
          <a:p>
            <a:pPr marL="172547" indent="-172547" defTabSz="920252">
              <a:defRPr/>
            </a:pPr>
            <a:r>
              <a:rPr lang="pt-BR" dirty="0"/>
              <a:t>Na cidade de Americana também há legislação que permite e até incentiva a disposição de vagas de estacionamento dentro do recuo dos imóveis, tal prática, que é comum nos municípios brasileiros, traz prejuízos à mobilidade, pois causa conflitos e até acidentes, envolvendo pedestres e ciclistas, já que para fazer a manobra de entrar e sair da vaga, o veículos invade o que supostamente deveria ser um local seguro de circulação de pedestres e para o ciclistas essa vagas significam a impossibilidade de implantação de ciclovia nas vias que carecem de canteiro central.</a:t>
            </a:r>
          </a:p>
          <a:p>
            <a:pPr marL="172547" indent="-172547"/>
            <a:endParaRPr dirty="0"/>
          </a:p>
        </p:txBody>
      </p:sp>
      <p:sp>
        <p:nvSpPr>
          <p:cNvPr id="113" name="Google Shape;113;g106f77e0e56_0_67: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0194156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106f77e0e56_0_67:notes"/>
          <p:cNvSpPr txBox="1">
            <a:spLocks noGrp="1"/>
          </p:cNvSpPr>
          <p:nvPr>
            <p:ph type="body" idx="1"/>
          </p:nvPr>
        </p:nvSpPr>
        <p:spPr>
          <a:xfrm>
            <a:off x="679768" y="4715908"/>
            <a:ext cx="5438140" cy="4467701"/>
          </a:xfrm>
          <a:prstGeom prst="rect">
            <a:avLst/>
          </a:prstGeom>
        </p:spPr>
        <p:txBody>
          <a:bodyPr spcFirstLastPara="1" wrap="square" lIns="92010" tIns="92010" rIns="92010" bIns="92010" anchor="t" anchorCtr="0">
            <a:noAutofit/>
          </a:bodyPr>
          <a:lstStyle/>
          <a:p>
            <a:pPr marL="172547" indent="-172547"/>
            <a:endParaRPr dirty="0"/>
          </a:p>
        </p:txBody>
      </p:sp>
      <p:sp>
        <p:nvSpPr>
          <p:cNvPr id="113" name="Google Shape;113;g106f77e0e56_0_67: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9625402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106f77e0e56_0_67:notes"/>
          <p:cNvSpPr txBox="1">
            <a:spLocks noGrp="1"/>
          </p:cNvSpPr>
          <p:nvPr>
            <p:ph type="body" idx="1"/>
          </p:nvPr>
        </p:nvSpPr>
        <p:spPr>
          <a:xfrm>
            <a:off x="679768" y="4715908"/>
            <a:ext cx="5438140" cy="4467701"/>
          </a:xfrm>
          <a:prstGeom prst="rect">
            <a:avLst/>
          </a:prstGeom>
        </p:spPr>
        <p:txBody>
          <a:bodyPr spcFirstLastPara="1" wrap="square" lIns="92010" tIns="92010" rIns="92010" bIns="92010" anchor="t" anchorCtr="0">
            <a:noAutofit/>
          </a:bodyPr>
          <a:lstStyle/>
          <a:p>
            <a:pPr marL="172547" indent="-172547"/>
            <a:endParaRPr dirty="0"/>
          </a:p>
        </p:txBody>
      </p:sp>
      <p:sp>
        <p:nvSpPr>
          <p:cNvPr id="113" name="Google Shape;113;g106f77e0e56_0_67: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527507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106f77e0e56_0_67:notes"/>
          <p:cNvSpPr txBox="1">
            <a:spLocks noGrp="1"/>
          </p:cNvSpPr>
          <p:nvPr>
            <p:ph type="body" idx="1"/>
          </p:nvPr>
        </p:nvSpPr>
        <p:spPr>
          <a:xfrm>
            <a:off x="679768" y="4715908"/>
            <a:ext cx="5438140" cy="4467701"/>
          </a:xfrm>
          <a:prstGeom prst="rect">
            <a:avLst/>
          </a:prstGeom>
        </p:spPr>
        <p:txBody>
          <a:bodyPr spcFirstLastPara="1" wrap="square" lIns="92010" tIns="92010" rIns="92010" bIns="92010" anchor="t" anchorCtr="0">
            <a:noAutofit/>
          </a:bodyPr>
          <a:lstStyle/>
          <a:p>
            <a:pPr marL="172547" indent="-172547"/>
            <a:endParaRPr dirty="0"/>
          </a:p>
        </p:txBody>
      </p:sp>
      <p:sp>
        <p:nvSpPr>
          <p:cNvPr id="113" name="Google Shape;113;g106f77e0e56_0_67: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3451460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106f77e0e56_0_67:notes"/>
          <p:cNvSpPr txBox="1">
            <a:spLocks noGrp="1"/>
          </p:cNvSpPr>
          <p:nvPr>
            <p:ph type="body" idx="1"/>
          </p:nvPr>
        </p:nvSpPr>
        <p:spPr>
          <a:xfrm>
            <a:off x="679768" y="4715908"/>
            <a:ext cx="5438140" cy="4467701"/>
          </a:xfrm>
          <a:prstGeom prst="rect">
            <a:avLst/>
          </a:prstGeom>
        </p:spPr>
        <p:txBody>
          <a:bodyPr spcFirstLastPara="1" wrap="square" lIns="92010" tIns="92010" rIns="92010" bIns="92010" anchor="t" anchorCtr="0">
            <a:noAutofit/>
          </a:bodyPr>
          <a:lstStyle/>
          <a:p>
            <a:pPr marL="172547" indent="-172547"/>
            <a:r>
              <a:rPr lang="pt-BR" dirty="0"/>
              <a:t>A ciclovia da Av. Antônio Pinto Duarte já é consolidada e possui cerca de 2 km de extensão;</a:t>
            </a:r>
          </a:p>
          <a:p>
            <a:pPr marL="172547" indent="-172547"/>
            <a:r>
              <a:rPr lang="pt-BR" dirty="0"/>
              <a:t>Na estrada Municipal Alvin Biasi, foi implantado recentemente ciclovia em atendimento às diretrizes viárias expedidas de acordo com o Plano Diretor do Município;</a:t>
            </a:r>
          </a:p>
          <a:p>
            <a:pPr marL="172547" indent="-172547"/>
            <a:r>
              <a:rPr lang="pt-BR" dirty="0"/>
              <a:t>Há também diretriz expedida para implantação de ciclovia na região do Mirandola;</a:t>
            </a:r>
          </a:p>
          <a:p>
            <a:pPr marL="172547" indent="-172547"/>
            <a:r>
              <a:rPr lang="pt-BR" dirty="0"/>
              <a:t>Há convênios para implantação de ciclovia da Av. Padre Oswaldo Vieira de Andrade e Av. Estados Unidos.</a:t>
            </a:r>
            <a:endParaRPr dirty="0"/>
          </a:p>
        </p:txBody>
      </p:sp>
      <p:sp>
        <p:nvSpPr>
          <p:cNvPr id="113" name="Google Shape;113;g106f77e0e56_0_67: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4457944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90488" y="744538"/>
            <a:ext cx="6616700" cy="3722687"/>
          </a:xfrm>
        </p:spPr>
      </p:sp>
      <p:sp>
        <p:nvSpPr>
          <p:cNvPr id="3" name="Espaço Reservado para Anotações 2"/>
          <p:cNvSpPr>
            <a:spLocks noGrp="1"/>
          </p:cNvSpPr>
          <p:nvPr>
            <p:ph type="body" idx="1"/>
          </p:nvPr>
        </p:nvSpPr>
        <p:spPr/>
        <p:txBody>
          <a:bodyPr/>
          <a:lstStyle/>
          <a:p>
            <a:r>
              <a:rPr lang="pt-BR" dirty="0"/>
              <a:t>17,5km de diretrizes expedidas de vias com ciclovias;</a:t>
            </a:r>
          </a:p>
          <a:p>
            <a:endParaRPr lang="pt-BR" dirty="0"/>
          </a:p>
        </p:txBody>
      </p:sp>
    </p:spTree>
    <p:extLst>
      <p:ext uri="{BB962C8B-B14F-4D97-AF65-F5344CB8AC3E}">
        <p14:creationId xmlns:p14="http://schemas.microsoft.com/office/powerpoint/2010/main" val="246498426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g106f77e0e56_0_289:notes"/>
          <p:cNvSpPr txBox="1">
            <a:spLocks noGrp="1"/>
          </p:cNvSpPr>
          <p:nvPr>
            <p:ph type="body" idx="1"/>
          </p:nvPr>
        </p:nvSpPr>
        <p:spPr>
          <a:xfrm>
            <a:off x="679768" y="4715908"/>
            <a:ext cx="5438140" cy="4467701"/>
          </a:xfrm>
          <a:prstGeom prst="rect">
            <a:avLst/>
          </a:prstGeom>
        </p:spPr>
        <p:txBody>
          <a:bodyPr spcFirstLastPara="1" wrap="square" lIns="92010" tIns="92010" rIns="92010" bIns="92010" anchor="t" anchorCtr="0">
            <a:noAutofit/>
          </a:bodyPr>
          <a:lstStyle/>
          <a:p>
            <a:pPr marL="460126" indent="-319532"/>
            <a:r>
              <a:rPr lang="pt-BR" dirty="0"/>
              <a:t>Trata-se de modal motorizado todo aquele que usa motores para propulsão, que podem ser movidos a base de energia elétrica, biocombustíveis ou combustíveis fósseis, sendo este último o mais utilizado no Brasil.</a:t>
            </a:r>
          </a:p>
          <a:p>
            <a:pPr marL="172547" indent="-172547"/>
            <a:r>
              <a:rPr lang="pt-BR" dirty="0"/>
              <a:t>Individuais:</a:t>
            </a:r>
            <a:r>
              <a:rPr lang="pt-BR" baseline="0" dirty="0"/>
              <a:t> meios de transporte particulares e individuais, possuem o potencial baixo de mobilidade;</a:t>
            </a:r>
          </a:p>
          <a:p>
            <a:pPr marL="172547" indent="-172547"/>
            <a:r>
              <a:rPr lang="pt-BR" baseline="0" dirty="0"/>
              <a:t>Coletivos: ônibus, trens e etc.</a:t>
            </a:r>
          </a:p>
          <a:p>
            <a:pPr marL="230063" indent="-230063">
              <a:buFont typeface="+mj-lt"/>
              <a:buAutoNum type="arabicPeriod"/>
            </a:pPr>
            <a:r>
              <a:rPr lang="pt-BR" baseline="0" dirty="0"/>
              <a:t>Faixa de direção = 1.500 pessoas/hora</a:t>
            </a:r>
          </a:p>
          <a:p>
            <a:pPr marL="230063" indent="-230063">
              <a:buFont typeface="+mj-lt"/>
              <a:buAutoNum type="arabicPeriod"/>
            </a:pPr>
            <a:r>
              <a:rPr lang="pt-BR" baseline="0" dirty="0"/>
              <a:t>Faixa de ônibus = 5.000 pessoas/hora</a:t>
            </a:r>
          </a:p>
          <a:p>
            <a:pPr marL="230063" indent="-230063">
              <a:buFont typeface="+mj-lt"/>
              <a:buAutoNum type="arabicPeriod"/>
            </a:pPr>
            <a:r>
              <a:rPr lang="pt-BR" baseline="0" dirty="0"/>
              <a:t>Ciclovia = 12.000 pessoas/hora</a:t>
            </a:r>
          </a:p>
          <a:p>
            <a:pPr marL="230063" indent="-230063">
              <a:buFont typeface="+mj-lt"/>
              <a:buAutoNum type="arabicPeriod"/>
            </a:pPr>
            <a:r>
              <a:rPr lang="pt-BR" baseline="0" dirty="0"/>
              <a:t>Calçada = 15.000 pessoas/hora</a:t>
            </a:r>
          </a:p>
          <a:p>
            <a:pPr marL="230063" indent="-230063">
              <a:buFont typeface="+mj-lt"/>
              <a:buAutoNum type="arabicPeriod"/>
            </a:pPr>
            <a:endParaRPr dirty="0"/>
          </a:p>
        </p:txBody>
      </p:sp>
      <p:sp>
        <p:nvSpPr>
          <p:cNvPr id="349" name="Google Shape;349;g106f77e0e56_0_289: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08745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
        <p:cNvGrpSpPr/>
        <p:nvPr/>
      </p:nvGrpSpPr>
      <p:grpSpPr>
        <a:xfrm>
          <a:off x="0" y="0"/>
          <a:ext cx="0" cy="0"/>
          <a:chOff x="0" y="0"/>
          <a:chExt cx="0" cy="0"/>
        </a:xfrm>
      </p:grpSpPr>
      <p:sp>
        <p:nvSpPr>
          <p:cNvPr id="48" name="Google Shape;48;g106f77e0e56_0_11:notes"/>
          <p:cNvSpPr txBox="1">
            <a:spLocks noGrp="1"/>
          </p:cNvSpPr>
          <p:nvPr>
            <p:ph type="body" idx="1"/>
          </p:nvPr>
        </p:nvSpPr>
        <p:spPr>
          <a:xfrm>
            <a:off x="679768" y="4715908"/>
            <a:ext cx="5438140" cy="4782859"/>
          </a:xfrm>
          <a:prstGeom prst="rect">
            <a:avLst/>
          </a:prstGeom>
        </p:spPr>
        <p:txBody>
          <a:bodyPr spcFirstLastPara="1" wrap="square" lIns="92010" tIns="92010" rIns="92010" bIns="92010" anchor="t" anchorCtr="0">
            <a:noAutofit/>
          </a:bodyPr>
          <a:lstStyle/>
          <a:p>
            <a:pPr marL="0" indent="460126" algn="just">
              <a:lnSpc>
                <a:spcPct val="150000"/>
              </a:lnSpc>
              <a:buNone/>
            </a:pPr>
            <a:r>
              <a:rPr lang="pt-BR" sz="1000" dirty="0">
                <a:latin typeface="+mn-lt"/>
              </a:rPr>
              <a:t>Constituição Federal de 1988 :</a:t>
            </a:r>
          </a:p>
          <a:p>
            <a:pPr marL="0" indent="460126" algn="just">
              <a:lnSpc>
                <a:spcPct val="150000"/>
              </a:lnSpc>
              <a:buNone/>
            </a:pPr>
            <a:r>
              <a:rPr lang="pt-BR" sz="1000" dirty="0">
                <a:latin typeface="+mn-lt"/>
              </a:rPr>
              <a:t>A união tem o dever de:</a:t>
            </a:r>
          </a:p>
          <a:p>
            <a:pPr marL="172547" indent="460126" algn="just">
              <a:lnSpc>
                <a:spcPct val="150000"/>
              </a:lnSpc>
              <a:buFont typeface="Arial" panose="020B0604020202020204" pitchFamily="34" charset="0"/>
              <a:buChar char="•"/>
            </a:pPr>
            <a:r>
              <a:rPr lang="pt-BR" sz="1000" dirty="0">
                <a:latin typeface="+mn-lt"/>
              </a:rPr>
              <a:t>instituir diretrizes de desenvolvimento urbano;</a:t>
            </a:r>
          </a:p>
          <a:p>
            <a:pPr marL="0" indent="460126" algn="just">
              <a:lnSpc>
                <a:spcPct val="150000"/>
              </a:lnSpc>
              <a:buNone/>
            </a:pPr>
            <a:r>
              <a:rPr lang="pt-BR" sz="1000" dirty="0">
                <a:latin typeface="+mn-lt"/>
              </a:rPr>
              <a:t>Os município têm o dever:</a:t>
            </a:r>
          </a:p>
          <a:p>
            <a:pPr marL="300360" lvl="1" indent="460126" algn="just">
              <a:lnSpc>
                <a:spcPct val="150000"/>
              </a:lnSpc>
              <a:buClr>
                <a:schemeClr val="dk1"/>
              </a:buClr>
              <a:buSzPts val="1200"/>
              <a:buFont typeface="Arial" panose="020B0604020202020204" pitchFamily="34" charset="0"/>
              <a:buChar char="•"/>
            </a:pPr>
            <a:r>
              <a:rPr lang="pt-BR" sz="1000" dirty="0">
                <a:solidFill>
                  <a:schemeClr val="dk1"/>
                </a:solidFill>
                <a:latin typeface="+mn-lt"/>
                <a:ea typeface="Roboto"/>
                <a:cs typeface="Roboto"/>
              </a:rPr>
              <a:t>Organizar e prestar os serviços públicos de interesse local, como por exemplo, o transporte coletivo, que tem caráter essencial;</a:t>
            </a:r>
          </a:p>
          <a:p>
            <a:pPr marL="300360" lvl="1" indent="460126" algn="just">
              <a:lnSpc>
                <a:spcPct val="150000"/>
              </a:lnSpc>
              <a:buClr>
                <a:schemeClr val="dk1"/>
              </a:buClr>
              <a:buSzPts val="1200"/>
              <a:buFont typeface="Arial" panose="020B0604020202020204" pitchFamily="34" charset="0"/>
              <a:buChar char="•"/>
            </a:pPr>
            <a:r>
              <a:rPr lang="pt-BR" sz="1000" dirty="0">
                <a:solidFill>
                  <a:schemeClr val="dk1"/>
                </a:solidFill>
                <a:latin typeface="+mn-lt"/>
                <a:ea typeface="Roboto"/>
                <a:cs typeface="Roboto"/>
              </a:rPr>
              <a:t>ordenar o pleno desenvolvimento das funções sociais da cidade e garantir o bem-estar de seus habitantes.</a:t>
            </a:r>
          </a:p>
          <a:p>
            <a:pPr marL="127813" lvl="1" indent="460126" algn="just">
              <a:lnSpc>
                <a:spcPct val="150000"/>
              </a:lnSpc>
              <a:buClr>
                <a:schemeClr val="dk1"/>
              </a:buClr>
              <a:buSzPts val="1200"/>
              <a:buNone/>
            </a:pPr>
            <a:r>
              <a:rPr lang="pt-BR" sz="1000" dirty="0">
                <a:solidFill>
                  <a:schemeClr val="dk1"/>
                </a:solidFill>
                <a:latin typeface="+mn-lt"/>
                <a:ea typeface="Roboto"/>
                <a:cs typeface="Roboto"/>
              </a:rPr>
              <a:t>Estatuto das cidades (2001):</a:t>
            </a:r>
          </a:p>
          <a:p>
            <a:pPr marL="300360" lvl="1" indent="460126" algn="just" defTabSz="920252">
              <a:lnSpc>
                <a:spcPct val="150000"/>
              </a:lnSpc>
              <a:buClr>
                <a:schemeClr val="dk1"/>
              </a:buClr>
              <a:buSzPts val="1200"/>
              <a:buFont typeface="Arial" panose="020B0604020202020204" pitchFamily="34" charset="0"/>
              <a:buChar char="•"/>
              <a:defRPr/>
            </a:pPr>
            <a:r>
              <a:rPr lang="pt-BR" sz="1000" dirty="0">
                <a:solidFill>
                  <a:schemeClr val="dk1"/>
                </a:solidFill>
                <a:latin typeface="+mn-lt"/>
                <a:ea typeface="Roboto"/>
                <a:cs typeface="Roboto"/>
              </a:rPr>
              <a:t>planejamento urbano é instrumento fundamental necessário para o crescimento sustentável das cidades brasileiras.</a:t>
            </a:r>
          </a:p>
          <a:p>
            <a:pPr marL="300360" lvl="1" indent="460126" algn="just">
              <a:lnSpc>
                <a:spcPct val="150000"/>
              </a:lnSpc>
              <a:buClr>
                <a:schemeClr val="dk1"/>
              </a:buClr>
              <a:buSzPts val="1200"/>
              <a:buFont typeface="Arial" panose="020B0604020202020204" pitchFamily="34" charset="0"/>
              <a:buChar char="•"/>
            </a:pPr>
            <a:r>
              <a:rPr lang="pt-BR" sz="1000" dirty="0">
                <a:solidFill>
                  <a:schemeClr val="dk1"/>
                </a:solidFill>
                <a:latin typeface="+mn-lt"/>
                <a:ea typeface="Roboto"/>
                <a:cs typeface="Roboto"/>
              </a:rPr>
              <a:t>É dever da União instituir diretrizes para desenvolvimento urbano, dentre ele o transporte e mobilidade urbana, que incluam regras de acessibilidade aos locais de uso público;</a:t>
            </a:r>
            <a:r>
              <a:rPr lang="pt-BR" sz="1000" dirty="0">
                <a:latin typeface="+mn-lt"/>
              </a:rPr>
              <a:t> </a:t>
            </a:r>
          </a:p>
          <a:p>
            <a:pPr marL="300360" lvl="1" indent="460126" algn="just">
              <a:lnSpc>
                <a:spcPct val="150000"/>
              </a:lnSpc>
              <a:buClr>
                <a:schemeClr val="dk1"/>
              </a:buClr>
              <a:buSzPts val="1200"/>
              <a:buFont typeface="Arial" panose="020B0604020202020204" pitchFamily="34" charset="0"/>
              <a:buChar char="•"/>
            </a:pPr>
            <a:r>
              <a:rPr lang="pt-BR" sz="1000" dirty="0">
                <a:latin typeface="+mn-lt"/>
              </a:rPr>
              <a:t>Primeira vez que se fala em Mobilidade Urbana na Legislação Nacional, sendo que antes se tratava de trânsito e transporte.</a:t>
            </a:r>
          </a:p>
          <a:p>
            <a:pPr marL="300360" lvl="1" indent="460126" algn="just">
              <a:lnSpc>
                <a:spcPct val="150000"/>
              </a:lnSpc>
              <a:buClr>
                <a:schemeClr val="dk1"/>
              </a:buClr>
              <a:buSzPts val="1200"/>
              <a:buFont typeface="Arial" panose="020B0604020202020204" pitchFamily="34" charset="0"/>
              <a:buChar char="•"/>
            </a:pPr>
            <a:r>
              <a:rPr lang="pt-BR" sz="1000" dirty="0">
                <a:latin typeface="+mn-lt"/>
              </a:rPr>
              <a:t>Por Sua vez em atendimento à Constituição  e Estatuto da Cidade - Plano Nacional de Mobilidade Urbana (2012)</a:t>
            </a:r>
          </a:p>
          <a:p>
            <a:pPr marL="127813" lvl="1" indent="460126" algn="just">
              <a:lnSpc>
                <a:spcPct val="150000"/>
              </a:lnSpc>
              <a:buClr>
                <a:schemeClr val="dk1"/>
              </a:buClr>
              <a:buSzPts val="1200"/>
              <a:buNone/>
            </a:pPr>
            <a:endParaRPr lang="pt-BR" sz="1000" dirty="0">
              <a:latin typeface="+mn-lt"/>
            </a:endParaRPr>
          </a:p>
          <a:p>
            <a:pPr marL="255626" lvl="1" indent="460126" algn="just">
              <a:lnSpc>
                <a:spcPct val="150000"/>
              </a:lnSpc>
              <a:buClr>
                <a:schemeClr val="dk1"/>
              </a:buClr>
              <a:buSzPts val="1200"/>
              <a:buFont typeface="Arial"/>
              <a:buChar char="•"/>
            </a:pPr>
            <a:endParaRPr lang="pt-BR" sz="1000" dirty="0">
              <a:latin typeface="+mn-lt"/>
            </a:endParaRPr>
          </a:p>
          <a:p>
            <a:pPr marL="127813" lvl="1" indent="460126" algn="just">
              <a:lnSpc>
                <a:spcPct val="150000"/>
              </a:lnSpc>
              <a:buClr>
                <a:schemeClr val="dk1"/>
              </a:buClr>
              <a:buSzPts val="1200"/>
              <a:buNone/>
            </a:pPr>
            <a:endParaRPr lang="pt-BR" sz="1000" dirty="0">
              <a:solidFill>
                <a:schemeClr val="dk1"/>
              </a:solidFill>
              <a:latin typeface="+mn-lt"/>
              <a:ea typeface="Roboto"/>
              <a:cs typeface="Roboto"/>
            </a:endParaRPr>
          </a:p>
          <a:p>
            <a:pPr marL="127813" lvl="1" indent="460126" algn="just">
              <a:lnSpc>
                <a:spcPct val="150000"/>
              </a:lnSpc>
              <a:buClr>
                <a:schemeClr val="dk1"/>
              </a:buClr>
              <a:buSzPts val="1200"/>
              <a:buNone/>
            </a:pPr>
            <a:endParaRPr lang="pt-BR" sz="1000" dirty="0">
              <a:solidFill>
                <a:schemeClr val="dk1"/>
              </a:solidFill>
              <a:latin typeface="+mn-lt"/>
              <a:ea typeface="Roboto"/>
              <a:cs typeface="Roboto"/>
            </a:endParaRPr>
          </a:p>
        </p:txBody>
      </p:sp>
      <p:sp>
        <p:nvSpPr>
          <p:cNvPr id="49" name="Google Shape;49;g106f77e0e56_0_11: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106f77e0e56_0_39:notes"/>
          <p:cNvSpPr txBox="1">
            <a:spLocks noGrp="1"/>
          </p:cNvSpPr>
          <p:nvPr>
            <p:ph type="body" idx="1"/>
          </p:nvPr>
        </p:nvSpPr>
        <p:spPr>
          <a:xfrm>
            <a:off x="679768" y="4715908"/>
            <a:ext cx="5438140" cy="4467701"/>
          </a:xfrm>
          <a:prstGeom prst="rect">
            <a:avLst/>
          </a:prstGeom>
        </p:spPr>
        <p:txBody>
          <a:bodyPr spcFirstLastPara="1" wrap="square" lIns="92010" tIns="92010" rIns="92010" bIns="92010" anchor="t" anchorCtr="0">
            <a:noAutofit/>
          </a:bodyPr>
          <a:lstStyle/>
          <a:p>
            <a:r>
              <a:rPr lang="pt-BR" dirty="0"/>
              <a:t>Hoje no município de Americana, como na maioria do território nacional, há a priorização da manutenção das estruturas que suportam o tráfego dos modais motorizados, só em 2021, foram cerca de 76 mil metros quadrados de recapeamento asfáltico no município, além da construção de prolongamentos e viadutos. </a:t>
            </a:r>
          </a:p>
          <a:p>
            <a:r>
              <a:rPr lang="pt-BR" dirty="0"/>
              <a:t>Sendo que não há panorama parecido para manutenção e adequação de passeio público, promoção da acessibilidade geral e construção de ciclovias.</a:t>
            </a:r>
          </a:p>
          <a:p>
            <a:pPr marL="0" indent="0">
              <a:buNone/>
            </a:pPr>
            <a:endParaRPr dirty="0"/>
          </a:p>
        </p:txBody>
      </p:sp>
      <p:sp>
        <p:nvSpPr>
          <p:cNvPr id="82" name="Google Shape;82;g106f77e0e56_0_39: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106f77e0e56_0_39:notes"/>
          <p:cNvSpPr txBox="1">
            <a:spLocks noGrp="1"/>
          </p:cNvSpPr>
          <p:nvPr>
            <p:ph type="body" idx="1"/>
          </p:nvPr>
        </p:nvSpPr>
        <p:spPr>
          <a:xfrm>
            <a:off x="679768" y="4715908"/>
            <a:ext cx="5438140" cy="4467701"/>
          </a:xfrm>
          <a:prstGeom prst="rect">
            <a:avLst/>
          </a:prstGeom>
        </p:spPr>
        <p:txBody>
          <a:bodyPr spcFirstLastPara="1" wrap="square" lIns="92010" tIns="92010" rIns="92010" bIns="92010" anchor="t" anchorCtr="0">
            <a:noAutofit/>
          </a:bodyPr>
          <a:lstStyle/>
          <a:p>
            <a:r>
              <a:rPr lang="pt-BR" dirty="0"/>
              <a:t>Hoje no município de Americana, como na maioria do território nacional, há a priorização da manutenção das estruturas que suportam o tráfego dos modais motorizados, só em 2021, foram cerca de 76 mil metros quadrados de recapeamento asfáltico no município, além da construção de prolongamentos e viadutos. </a:t>
            </a:r>
          </a:p>
          <a:p>
            <a:r>
              <a:rPr lang="pt-BR" dirty="0"/>
              <a:t>Sendo que não há panorama parecido para manutenção e adequação de passeio público, promoção da acessibilidade geral e construção de ciclovias.</a:t>
            </a:r>
          </a:p>
          <a:p>
            <a:pPr marL="0" indent="0">
              <a:buNone/>
            </a:pPr>
            <a:endParaRPr dirty="0"/>
          </a:p>
        </p:txBody>
      </p:sp>
      <p:sp>
        <p:nvSpPr>
          <p:cNvPr id="82" name="Google Shape;82;g106f77e0e56_0_39: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6221787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106f77e0e56_0_67:notes"/>
          <p:cNvSpPr txBox="1">
            <a:spLocks noGrp="1"/>
          </p:cNvSpPr>
          <p:nvPr>
            <p:ph type="body" idx="1"/>
          </p:nvPr>
        </p:nvSpPr>
        <p:spPr>
          <a:xfrm>
            <a:off x="679768" y="4715908"/>
            <a:ext cx="5438140" cy="4467701"/>
          </a:xfrm>
          <a:prstGeom prst="rect">
            <a:avLst/>
          </a:prstGeom>
        </p:spPr>
        <p:txBody>
          <a:bodyPr spcFirstLastPara="1" wrap="square" lIns="92010" tIns="92010" rIns="92010" bIns="92010" anchor="t" anchorCtr="0">
            <a:noAutofit/>
          </a:bodyPr>
          <a:lstStyle/>
          <a:p>
            <a:pPr indent="453096" algn="just">
              <a:lnSpc>
                <a:spcPct val="150000"/>
              </a:lnSpc>
            </a:pPr>
            <a:r>
              <a:rPr lang="pt-BR" sz="1000" dirty="0">
                <a:latin typeface="Arial" panose="020B0604020202020204" pitchFamily="34" charset="0"/>
                <a:ea typeface="Calibri" panose="020F0502020204030204" pitchFamily="34" charset="0"/>
              </a:rPr>
              <a:t>Para permitir a circulação de pessoas em uma cidade com o objetivo de desenvolver relações sociais e econômicas, existe a necessidade da mesma apresentar uma infraestrutura adequada aos meios de locomoção existentes. </a:t>
            </a:r>
            <a:endParaRPr lang="pt-BR" sz="1000" dirty="0">
              <a:latin typeface="Arial" panose="020B0604020202020204" pitchFamily="34" charset="0"/>
              <a:ea typeface="Times New Roman" panose="02020603050405020304" pitchFamily="18" charset="0"/>
            </a:endParaRPr>
          </a:p>
          <a:p>
            <a:pPr indent="453096" algn="just">
              <a:lnSpc>
                <a:spcPct val="150000"/>
              </a:lnSpc>
            </a:pPr>
            <a:r>
              <a:rPr lang="pt-BR" sz="1000" dirty="0">
                <a:latin typeface="Arial" panose="020B0604020202020204" pitchFamily="34" charset="0"/>
                <a:ea typeface="Calibri" panose="020F0502020204030204" pitchFamily="34" charset="0"/>
              </a:rPr>
              <a:t>A largura das vias engloba o passeio público, as áreas de estacionamento da via pública, o leito carroçável (que nada mais é que a faixa de rolamento dos veículos) e os canteiros centrais.</a:t>
            </a:r>
            <a:endParaRPr lang="pt-BR" sz="1000" dirty="0">
              <a:latin typeface="Arial" panose="020B0604020202020204" pitchFamily="34" charset="0"/>
              <a:ea typeface="Times New Roman" panose="02020603050405020304" pitchFamily="18" charset="0"/>
            </a:endParaRPr>
          </a:p>
          <a:p>
            <a:pPr indent="453096" algn="just">
              <a:lnSpc>
                <a:spcPct val="150000"/>
              </a:lnSpc>
            </a:pPr>
            <a:r>
              <a:rPr lang="pt-BR" sz="1000" dirty="0">
                <a:latin typeface="Arial" panose="020B0604020202020204" pitchFamily="34" charset="0"/>
                <a:ea typeface="Calibri" panose="020F0502020204030204" pitchFamily="34" charset="0"/>
              </a:rPr>
              <a:t>As vias arteriais serão descritas prioritariamente por apresentarem maior importância no sistema viário municipal e também representam, geralmente os marcos divisórios entre as áreas de planejamento.</a:t>
            </a:r>
            <a:endParaRPr lang="pt-BR" sz="1000" dirty="0">
              <a:latin typeface="Arial" panose="020B0604020202020204" pitchFamily="34" charset="0"/>
              <a:ea typeface="Times New Roman" panose="02020603050405020304" pitchFamily="18" charset="0"/>
            </a:endParaRPr>
          </a:p>
          <a:p>
            <a:pPr marL="287579" indent="-287579"/>
            <a:endParaRPr dirty="0"/>
          </a:p>
        </p:txBody>
      </p:sp>
      <p:sp>
        <p:nvSpPr>
          <p:cNvPr id="113" name="Google Shape;113;g106f77e0e56_0_67: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6683744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g106f77e0e56_0_151:notes"/>
          <p:cNvSpPr txBox="1">
            <a:spLocks noGrp="1"/>
          </p:cNvSpPr>
          <p:nvPr>
            <p:ph type="body" idx="1"/>
          </p:nvPr>
        </p:nvSpPr>
        <p:spPr>
          <a:xfrm>
            <a:off x="679768" y="4715908"/>
            <a:ext cx="5438140" cy="4467701"/>
          </a:xfrm>
          <a:prstGeom prst="rect">
            <a:avLst/>
          </a:prstGeom>
        </p:spPr>
        <p:txBody>
          <a:bodyPr spcFirstLastPara="1" wrap="square" lIns="92010" tIns="92010" rIns="92010" bIns="92010" anchor="t" anchorCtr="0">
            <a:noAutofit/>
          </a:bodyPr>
          <a:lstStyle/>
          <a:p>
            <a:pPr marL="0" indent="0">
              <a:buNone/>
            </a:pPr>
            <a:r>
              <a:rPr lang="pt-BR" dirty="0"/>
              <a:t>Características, funcionalidade, localização.</a:t>
            </a:r>
            <a:endParaRPr dirty="0"/>
          </a:p>
        </p:txBody>
      </p:sp>
      <p:sp>
        <p:nvSpPr>
          <p:cNvPr id="202" name="Google Shape;202;g106f77e0e56_0_151: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g106f77e0e56_0_54:notes"/>
          <p:cNvSpPr txBox="1">
            <a:spLocks noGrp="1"/>
          </p:cNvSpPr>
          <p:nvPr>
            <p:ph type="body" idx="1"/>
          </p:nvPr>
        </p:nvSpPr>
        <p:spPr>
          <a:xfrm>
            <a:off x="679768" y="4715908"/>
            <a:ext cx="5438140" cy="4467701"/>
          </a:xfrm>
          <a:prstGeom prst="rect">
            <a:avLst/>
          </a:prstGeom>
        </p:spPr>
        <p:txBody>
          <a:bodyPr spcFirstLastPara="1" wrap="square" lIns="92010" tIns="92010" rIns="92010" bIns="92010" anchor="t" anchorCtr="0">
            <a:noAutofit/>
          </a:bodyPr>
          <a:lstStyle/>
          <a:p>
            <a:pPr marL="140594" indent="0">
              <a:buNone/>
            </a:pPr>
            <a:endParaRPr dirty="0"/>
          </a:p>
        </p:txBody>
      </p:sp>
      <p:sp>
        <p:nvSpPr>
          <p:cNvPr id="98" name="Google Shape;98;g106f77e0e56_0_54: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g106f77e0e56_0_166:notes"/>
          <p:cNvSpPr txBox="1">
            <a:spLocks noGrp="1"/>
          </p:cNvSpPr>
          <p:nvPr>
            <p:ph type="body" idx="1"/>
          </p:nvPr>
        </p:nvSpPr>
        <p:spPr>
          <a:xfrm>
            <a:off x="679768" y="4715908"/>
            <a:ext cx="5438140" cy="4467701"/>
          </a:xfrm>
          <a:prstGeom prst="rect">
            <a:avLst/>
          </a:prstGeom>
        </p:spPr>
        <p:txBody>
          <a:bodyPr spcFirstLastPara="1" wrap="square" lIns="92010" tIns="92010" rIns="92010" bIns="92010" anchor="t" anchorCtr="0">
            <a:noAutofit/>
          </a:bodyPr>
          <a:lstStyle/>
          <a:p>
            <a:pPr marL="172547" indent="-172547"/>
            <a:r>
              <a:rPr lang="pt-BR" dirty="0">
                <a:solidFill>
                  <a:schemeClr val="tx1"/>
                </a:solidFill>
                <a:latin typeface="+mn-lt"/>
                <a:ea typeface="Roboto"/>
                <a:cs typeface="Roboto"/>
              </a:rPr>
              <a:t>Segundo a Organização Mundial de Saúde (OMS), cerca de 1,25 milhão de pessoas morrem todos os anos em decorrência de acidentes no trânsito, dentre eles metade das vítimas são pedestres, ciclistas e motociclistas;</a:t>
            </a:r>
          </a:p>
          <a:p>
            <a:pPr marL="172547" indent="-172547"/>
            <a:r>
              <a:rPr lang="pt-BR" dirty="0">
                <a:solidFill>
                  <a:schemeClr val="tx1"/>
                </a:solidFill>
                <a:latin typeface="+mn-lt"/>
              </a:rPr>
              <a:t>A redução substancial das mortes no trânsito está entre os </a:t>
            </a:r>
            <a:r>
              <a:rPr lang="pt-BR" b="0" i="0" dirty="0">
                <a:solidFill>
                  <a:schemeClr val="tx1"/>
                </a:solidFill>
                <a:effectLst/>
                <a:latin typeface="+mn-lt"/>
              </a:rPr>
              <a:t>Objetivos de Desenvolvimento Sustentável (ONU);</a:t>
            </a:r>
          </a:p>
          <a:p>
            <a:pPr marL="172547" indent="-172547"/>
            <a:r>
              <a:rPr lang="pt-BR" b="0" i="0" dirty="0">
                <a:solidFill>
                  <a:schemeClr val="tx1"/>
                </a:solidFill>
                <a:effectLst/>
                <a:latin typeface="+mn-lt"/>
              </a:rPr>
              <a:t>No Brasil, em </a:t>
            </a:r>
            <a:r>
              <a:rPr lang="pt-BR" b="0" i="0" dirty="0" smtClean="0">
                <a:solidFill>
                  <a:schemeClr val="tx1"/>
                </a:solidFill>
                <a:effectLst/>
                <a:latin typeface="+mn-lt"/>
              </a:rPr>
              <a:t>2014, </a:t>
            </a:r>
            <a:r>
              <a:rPr lang="pt-BR" b="0" i="0" dirty="0">
                <a:solidFill>
                  <a:schemeClr val="tx1"/>
                </a:solidFill>
                <a:effectLst/>
                <a:latin typeface="+mn-lt"/>
              </a:rPr>
              <a:t>foram </a:t>
            </a:r>
            <a:r>
              <a:rPr lang="pt-BR" dirty="0" smtClean="0"/>
              <a:t>8.233 </a:t>
            </a:r>
            <a:r>
              <a:rPr lang="pt-BR" b="0" i="0" dirty="0" smtClean="0">
                <a:solidFill>
                  <a:schemeClr val="tx1"/>
                </a:solidFill>
                <a:effectLst/>
                <a:latin typeface="+mn-lt"/>
              </a:rPr>
              <a:t>mortes </a:t>
            </a:r>
            <a:r>
              <a:rPr lang="pt-BR" b="0" i="0" dirty="0">
                <a:solidFill>
                  <a:schemeClr val="tx1"/>
                </a:solidFill>
                <a:effectLst/>
                <a:latin typeface="+mn-lt"/>
              </a:rPr>
              <a:t>em decorrência a acidentes de trânsito;</a:t>
            </a:r>
          </a:p>
          <a:p>
            <a:pPr marL="172547" indent="-172547"/>
            <a:r>
              <a:rPr lang="pt-BR" dirty="0" smtClean="0"/>
              <a:t>12.821.342.495 de reais gastos com acidentes de trânsito segundo o IPEA (Instituto de Pesquisa Econômica Aplicada)</a:t>
            </a:r>
            <a:endParaRPr dirty="0"/>
          </a:p>
        </p:txBody>
      </p:sp>
      <p:sp>
        <p:nvSpPr>
          <p:cNvPr id="219" name="Google Shape;219;g106f77e0e56_0_166: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1321615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106f77e0e56_0_94:notes"/>
          <p:cNvSpPr txBox="1">
            <a:spLocks noGrp="1"/>
          </p:cNvSpPr>
          <p:nvPr>
            <p:ph type="body" idx="1"/>
          </p:nvPr>
        </p:nvSpPr>
        <p:spPr>
          <a:xfrm>
            <a:off x="679768" y="4715908"/>
            <a:ext cx="5438140" cy="4467701"/>
          </a:xfrm>
          <a:prstGeom prst="rect">
            <a:avLst/>
          </a:prstGeom>
        </p:spPr>
        <p:txBody>
          <a:bodyPr spcFirstLastPara="1" wrap="square" lIns="92010" tIns="92010" rIns="92010" bIns="92010" anchor="t" anchorCtr="0">
            <a:noAutofit/>
          </a:bodyPr>
          <a:lstStyle/>
          <a:p>
            <a:pPr marL="172547" indent="-172547"/>
            <a:r>
              <a:rPr lang="pt-BR" dirty="0"/>
              <a:t>A maioria dos acidentes que ocorrem no município de Americana, acontecem nas vias municipais, ou seja, àquelas vias que são de jurisdição municipal, cerca de 80% do total. Porém, a maior taxa de óbitos decorrente à acidentes ocorre nas Rodovias que cortam a cidade, 60% do total de óbitos.</a:t>
            </a:r>
          </a:p>
          <a:p>
            <a:pPr marL="172547" indent="-172547"/>
            <a:r>
              <a:rPr lang="pt-BR" dirty="0"/>
              <a:t>Isso acontece porque as velocidades praticadas dentro das vias municipais são substancialmente menores daquelas praticadas nas rodovias</a:t>
            </a:r>
          </a:p>
          <a:p>
            <a:pPr marL="172547" indent="-172547"/>
            <a:r>
              <a:rPr lang="pt-BR" b="1" dirty="0"/>
              <a:t>A OMS estima que um aumento de 5% na velocidade média amplia em cerca de 10% os acidentes envolvendo lesões e de 20% a 30% as colisões fatais</a:t>
            </a:r>
            <a:endParaRPr lang="pt-BR" dirty="0"/>
          </a:p>
        </p:txBody>
      </p:sp>
      <p:sp>
        <p:nvSpPr>
          <p:cNvPr id="142" name="Google Shape;142;g106f77e0e56_0_94: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2691761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106f77e0e56_0_94:notes"/>
          <p:cNvSpPr txBox="1">
            <a:spLocks noGrp="1"/>
          </p:cNvSpPr>
          <p:nvPr>
            <p:ph type="body" idx="1"/>
          </p:nvPr>
        </p:nvSpPr>
        <p:spPr>
          <a:xfrm>
            <a:off x="679768" y="4715908"/>
            <a:ext cx="5438140" cy="4467701"/>
          </a:xfrm>
          <a:prstGeom prst="rect">
            <a:avLst/>
          </a:prstGeom>
        </p:spPr>
        <p:txBody>
          <a:bodyPr spcFirstLastPara="1" wrap="square" lIns="92010" tIns="92010" rIns="92010" bIns="92010" anchor="t" anchorCtr="0">
            <a:noAutofit/>
          </a:bodyPr>
          <a:lstStyle/>
          <a:p>
            <a:pPr marL="172547" indent="-172547"/>
            <a:r>
              <a:rPr lang="pt-BR" dirty="0"/>
              <a:t>Quando analisamos os dados de acidentes da perspectiva do tipo de locomoção das vítimas, conseguimos constatar que a maioria dos acidentes ocorrem envolvendo automóveis e motocicletas, entretanto quando examinamos o número de óbitos é possível concluir que os usuários mais vulneráveis são motociclistas, ciclistas e pedestres;</a:t>
            </a:r>
          </a:p>
          <a:p>
            <a:pPr marL="172547" indent="-172547"/>
            <a:r>
              <a:rPr lang="pt-BR" dirty="0"/>
              <a:t>Estes indicadores corroboram com os dados da OMS que dizem 49% das pessoas que morrem nas vias em todo o mundo são pedestres, ciclistas e motociclistas.</a:t>
            </a:r>
            <a:endParaRPr dirty="0"/>
          </a:p>
        </p:txBody>
      </p:sp>
      <p:sp>
        <p:nvSpPr>
          <p:cNvPr id="142" name="Google Shape;142;g106f77e0e56_0_94: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630410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106f77e0e56_0_94:notes"/>
          <p:cNvSpPr txBox="1">
            <a:spLocks noGrp="1"/>
          </p:cNvSpPr>
          <p:nvPr>
            <p:ph type="body" idx="1"/>
          </p:nvPr>
        </p:nvSpPr>
        <p:spPr>
          <a:xfrm>
            <a:off x="679768" y="4715908"/>
            <a:ext cx="5438140" cy="4467701"/>
          </a:xfrm>
          <a:prstGeom prst="rect">
            <a:avLst/>
          </a:prstGeom>
        </p:spPr>
        <p:txBody>
          <a:bodyPr spcFirstLastPara="1" wrap="square" lIns="92010" tIns="92010" rIns="92010" bIns="92010" anchor="t" anchorCtr="0">
            <a:noAutofit/>
          </a:bodyPr>
          <a:lstStyle/>
          <a:p>
            <a:r>
              <a:rPr lang="pt-BR" dirty="0"/>
              <a:t>Define-se como colisão quando dois veículos em movimento colidem, este tipo de acidente é o mais comum e o que causa o maior número de óbitos, isso porque a velocidade dos veículos geralmente se soma tornando o impacto mais grave.</a:t>
            </a:r>
          </a:p>
          <a:p>
            <a:r>
              <a:rPr lang="pt-BR" dirty="0"/>
              <a:t>A segunda maior causa de óbitos é o choque, que é quando o veículo se choca em um objeto inanimado ou outro veículo parado, seguido de atropelamento que configura a terceira maior causa de morte em 2019.</a:t>
            </a:r>
          </a:p>
          <a:p>
            <a:pPr marL="0" indent="0">
              <a:buNone/>
            </a:pPr>
            <a:endParaRPr dirty="0"/>
          </a:p>
        </p:txBody>
      </p:sp>
      <p:sp>
        <p:nvSpPr>
          <p:cNvPr id="142" name="Google Shape;142;g106f77e0e56_0_94: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2061015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106f77e0e56_0_94:notes"/>
          <p:cNvSpPr txBox="1">
            <a:spLocks noGrp="1"/>
          </p:cNvSpPr>
          <p:nvPr>
            <p:ph type="body" idx="1"/>
          </p:nvPr>
        </p:nvSpPr>
        <p:spPr>
          <a:xfrm>
            <a:off x="679768" y="4715908"/>
            <a:ext cx="5438140" cy="4467701"/>
          </a:xfrm>
          <a:prstGeom prst="rect">
            <a:avLst/>
          </a:prstGeom>
        </p:spPr>
        <p:txBody>
          <a:bodyPr spcFirstLastPara="1" wrap="square" lIns="92010" tIns="92010" rIns="92010" bIns="92010" anchor="t" anchorCtr="0">
            <a:noAutofit/>
          </a:bodyPr>
          <a:lstStyle/>
          <a:p>
            <a:r>
              <a:rPr lang="pt-BR" dirty="0"/>
              <a:t>Os dados também mostram que as pessoas do gênero masculino compõem a maioria das vítimas fatais no trânsito de Americana, cerca de 84%, levando em consideração que as mulheres já representam 62% dos motoristas no Estado de São Paulo, segundo o SENATRAN.</a:t>
            </a:r>
          </a:p>
          <a:p>
            <a:pPr marL="0" indent="0">
              <a:buNone/>
            </a:pPr>
            <a:endParaRPr dirty="0"/>
          </a:p>
        </p:txBody>
      </p:sp>
      <p:sp>
        <p:nvSpPr>
          <p:cNvPr id="142" name="Google Shape;142;g106f77e0e56_0_94: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293224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g106f77e0e56_0_151:notes"/>
          <p:cNvSpPr txBox="1">
            <a:spLocks noGrp="1"/>
          </p:cNvSpPr>
          <p:nvPr>
            <p:ph type="body" idx="1"/>
          </p:nvPr>
        </p:nvSpPr>
        <p:spPr>
          <a:xfrm>
            <a:off x="679768" y="4715908"/>
            <a:ext cx="5438140" cy="4467701"/>
          </a:xfrm>
          <a:prstGeom prst="rect">
            <a:avLst/>
          </a:prstGeom>
        </p:spPr>
        <p:txBody>
          <a:bodyPr spcFirstLastPara="1" wrap="square" lIns="92010" tIns="92010" rIns="92010" bIns="92010" anchor="t" anchorCtr="0">
            <a:noAutofit/>
          </a:bodyPr>
          <a:lstStyle/>
          <a:p>
            <a:pPr marL="0" indent="0" algn="just">
              <a:lnSpc>
                <a:spcPct val="150000"/>
              </a:lnSpc>
              <a:buFont typeface="Arial" panose="020B0604020202020204" pitchFamily="34" charset="0"/>
              <a:buChar char="•"/>
            </a:pPr>
            <a:r>
              <a:rPr lang="pt-BR" b="1" dirty="0">
                <a:solidFill>
                  <a:srgbClr val="202122"/>
                </a:solidFill>
                <a:latin typeface="+mn-lt"/>
              </a:rPr>
              <a:t>Equidade</a:t>
            </a:r>
            <a:r>
              <a:rPr lang="pt-BR" dirty="0">
                <a:solidFill>
                  <a:srgbClr val="202122"/>
                </a:solidFill>
                <a:latin typeface="+mn-lt"/>
              </a:rPr>
              <a:t> consiste na adaptação da regra existente à situação concreta, observando-se os critérios de justiça. Pode-se dizer, então, que a equidade adapta a regra a um caso específico, a fim de deixá-la mais justa. Ela é uma forma de se aplicar o </a:t>
            </a:r>
            <a:r>
              <a:rPr lang="pt-BR" dirty="0">
                <a:solidFill>
                  <a:srgbClr val="3366CC"/>
                </a:solidFill>
                <a:latin typeface="+mn-lt"/>
                <a:hlinkClick r:id="rId3" tooltip="Direito"/>
              </a:rPr>
              <a:t>Direito</a:t>
            </a:r>
            <a:r>
              <a:rPr lang="pt-BR" dirty="0">
                <a:solidFill>
                  <a:srgbClr val="202122"/>
                </a:solidFill>
                <a:latin typeface="+mn-lt"/>
              </a:rPr>
              <a:t>, mas sendo o mais próximo possível do justo para as duas partes.</a:t>
            </a:r>
            <a:r>
              <a:rPr lang="pt-BR" dirty="0">
                <a:latin typeface="+mn-lt"/>
              </a:rPr>
              <a:t>	</a:t>
            </a:r>
          </a:p>
          <a:p>
            <a:pPr marL="0" indent="0" algn="just">
              <a:lnSpc>
                <a:spcPct val="150000"/>
              </a:lnSpc>
              <a:buFont typeface="Arial" panose="020B0604020202020204" pitchFamily="34" charset="0"/>
              <a:buChar char="•"/>
            </a:pPr>
            <a:r>
              <a:rPr lang="pt-BR" dirty="0">
                <a:solidFill>
                  <a:srgbClr val="202124"/>
                </a:solidFill>
                <a:latin typeface="+mn-lt"/>
              </a:rPr>
              <a:t>Orientado pelo respeito às necessidades, diversidades e especificidades de cada cidadão ou grupo social, o </a:t>
            </a:r>
            <a:r>
              <a:rPr lang="pt-BR" b="1" dirty="0">
                <a:solidFill>
                  <a:srgbClr val="202124"/>
                </a:solidFill>
                <a:latin typeface="+mn-lt"/>
              </a:rPr>
              <a:t>princípio da equidade</a:t>
            </a:r>
            <a:r>
              <a:rPr lang="pt-BR" dirty="0">
                <a:solidFill>
                  <a:srgbClr val="202124"/>
                </a:solidFill>
                <a:latin typeface="+mn-lt"/>
              </a:rPr>
              <a:t> inclui o reconhecimento de determinantes sociais, como as diferentes condições de vida, que envolvem habitação, trabalho, renda, acesso à educação, lazer, entre outros.</a:t>
            </a:r>
            <a:endParaRPr dirty="0">
              <a:latin typeface="+mn-lt"/>
            </a:endParaRPr>
          </a:p>
        </p:txBody>
      </p:sp>
      <p:sp>
        <p:nvSpPr>
          <p:cNvPr id="202" name="Google Shape;202;g106f77e0e56_0_151: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6714384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106f77e0e56_0_94:notes"/>
          <p:cNvSpPr txBox="1">
            <a:spLocks noGrp="1"/>
          </p:cNvSpPr>
          <p:nvPr>
            <p:ph type="body" idx="1"/>
          </p:nvPr>
        </p:nvSpPr>
        <p:spPr>
          <a:xfrm>
            <a:off x="679768" y="4715908"/>
            <a:ext cx="5438140" cy="4467701"/>
          </a:xfrm>
          <a:prstGeom prst="rect">
            <a:avLst/>
          </a:prstGeom>
        </p:spPr>
        <p:txBody>
          <a:bodyPr spcFirstLastPara="1" wrap="square" lIns="92010" tIns="92010" rIns="92010" bIns="92010" anchor="t" anchorCtr="0">
            <a:noAutofit/>
          </a:bodyPr>
          <a:lstStyle/>
          <a:p>
            <a:pPr marL="0" indent="0">
              <a:buNone/>
            </a:pPr>
            <a:r>
              <a:rPr lang="pt-BR" dirty="0"/>
              <a:t>A faixa etária com maior incidência de mortes é de 30 a 40 anos</a:t>
            </a:r>
            <a:endParaRPr dirty="0"/>
          </a:p>
        </p:txBody>
      </p:sp>
      <p:sp>
        <p:nvSpPr>
          <p:cNvPr id="142" name="Google Shape;142;g106f77e0e56_0_94: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9207102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106f77e0e56_0_94:notes"/>
          <p:cNvSpPr txBox="1">
            <a:spLocks noGrp="1"/>
          </p:cNvSpPr>
          <p:nvPr>
            <p:ph type="body" idx="1"/>
          </p:nvPr>
        </p:nvSpPr>
        <p:spPr>
          <a:xfrm>
            <a:off x="679768" y="4715908"/>
            <a:ext cx="5438140" cy="4467701"/>
          </a:xfrm>
          <a:prstGeom prst="rect">
            <a:avLst/>
          </a:prstGeom>
        </p:spPr>
        <p:txBody>
          <a:bodyPr spcFirstLastPara="1" wrap="square" lIns="92010" tIns="92010" rIns="92010" bIns="92010" anchor="t" anchorCtr="0">
            <a:noAutofit/>
          </a:bodyPr>
          <a:lstStyle/>
          <a:p>
            <a:pPr marL="0" indent="0">
              <a:buNone/>
            </a:pPr>
            <a:r>
              <a:rPr lang="pt-BR" dirty="0"/>
              <a:t>A faixa etária com maior incidência de mortes é de 30 a 40 anos</a:t>
            </a:r>
          </a:p>
          <a:p>
            <a:pPr marL="0" indent="0">
              <a:buNone/>
            </a:pPr>
            <a:r>
              <a:rPr lang="pt-BR" dirty="0"/>
              <a:t>Os dois indicadores anteriores, tanto de gênero, quanto de idade, indicam qual o público alvo das políticas públicas de educação no trânsito.</a:t>
            </a:r>
            <a:endParaRPr dirty="0"/>
          </a:p>
        </p:txBody>
      </p:sp>
      <p:sp>
        <p:nvSpPr>
          <p:cNvPr id="142" name="Google Shape;142;g106f77e0e56_0_94: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7552934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90488" y="744538"/>
            <a:ext cx="6616700" cy="3722687"/>
          </a:xfrm>
        </p:spPr>
      </p:sp>
      <p:sp>
        <p:nvSpPr>
          <p:cNvPr id="3" name="Espaço Reservado para Anotações 2"/>
          <p:cNvSpPr>
            <a:spLocks noGrp="1"/>
          </p:cNvSpPr>
          <p:nvPr>
            <p:ph type="body" idx="1"/>
          </p:nvPr>
        </p:nvSpPr>
        <p:spPr/>
        <p:txBody>
          <a:bodyPr/>
          <a:lstStyle/>
          <a:p>
            <a:pPr marL="460126" indent="-319532" defTabSz="920252">
              <a:defRPr/>
            </a:pPr>
            <a:r>
              <a:rPr lang="pt-BR" dirty="0">
                <a:solidFill>
                  <a:srgbClr val="000000"/>
                </a:solidFill>
                <a:effectLst/>
                <a:latin typeface="Arial" panose="020B0604020202020204" pitchFamily="34" charset="0"/>
                <a:ea typeface="Times New Roman" panose="02020603050405020304" pitchFamily="18" charset="0"/>
              </a:rPr>
              <a:t>A empresa SANCETUR tem a concessão do transporte coletivo de Americana desde 2018, quando assumiu em modalidade emergencial o transporte público urbano no município, em 2021 a empresa também conhecida como SOU-AMERICANA passou a operar em caráter definitivo depois de sair vencedora da concorrência.</a:t>
            </a:r>
            <a:endParaRPr lang="pt-BR" dirty="0">
              <a:effectLst/>
              <a:latin typeface="Arial" panose="020B0604020202020204" pitchFamily="34" charset="0"/>
              <a:ea typeface="Times New Roman" panose="02020603050405020304" pitchFamily="18" charset="0"/>
            </a:endParaRPr>
          </a:p>
          <a:p>
            <a:endParaRPr lang="pt-BR" dirty="0"/>
          </a:p>
        </p:txBody>
      </p:sp>
    </p:spTree>
    <p:extLst>
      <p:ext uri="{BB962C8B-B14F-4D97-AF65-F5344CB8AC3E}">
        <p14:creationId xmlns:p14="http://schemas.microsoft.com/office/powerpoint/2010/main" val="359294313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90488" y="744538"/>
            <a:ext cx="6616700" cy="3722687"/>
          </a:xfrm>
        </p:spPr>
      </p:sp>
      <p:sp>
        <p:nvSpPr>
          <p:cNvPr id="3" name="Espaço Reservado para Anotações 2"/>
          <p:cNvSpPr>
            <a:spLocks noGrp="1"/>
          </p:cNvSpPr>
          <p:nvPr>
            <p:ph type="body" idx="1"/>
          </p:nvPr>
        </p:nvSpPr>
        <p:spPr/>
        <p:txBody>
          <a:bodyPr/>
          <a:lstStyle/>
          <a:p>
            <a:endParaRPr lang="pt-BR"/>
          </a:p>
        </p:txBody>
      </p:sp>
    </p:spTree>
    <p:extLst>
      <p:ext uri="{BB962C8B-B14F-4D97-AF65-F5344CB8AC3E}">
        <p14:creationId xmlns:p14="http://schemas.microsoft.com/office/powerpoint/2010/main" val="214702894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90488" y="744538"/>
            <a:ext cx="6616700" cy="3722687"/>
          </a:xfrm>
        </p:spPr>
      </p:sp>
      <p:sp>
        <p:nvSpPr>
          <p:cNvPr id="3" name="Espaço Reservado para Anotações 2"/>
          <p:cNvSpPr>
            <a:spLocks noGrp="1"/>
          </p:cNvSpPr>
          <p:nvPr>
            <p:ph type="body" idx="1"/>
          </p:nvPr>
        </p:nvSpPr>
        <p:spPr/>
        <p:txBody>
          <a:bodyPr/>
          <a:lstStyle/>
          <a:p>
            <a:pPr marL="460126" indent="-319532" defTabSz="920252">
              <a:defRPr/>
            </a:pPr>
            <a:r>
              <a:rPr lang="pt-BR" dirty="0">
                <a:solidFill>
                  <a:srgbClr val="000000"/>
                </a:solidFill>
                <a:effectLst/>
                <a:latin typeface="Arial" panose="020B0604020202020204" pitchFamily="34" charset="0"/>
                <a:ea typeface="Times New Roman" panose="02020603050405020304" pitchFamily="18" charset="0"/>
              </a:rPr>
              <a:t>Com esses dois dados concluímos que os números de passageiros vêm diminuindo desde 2019 em função do corte substancial no número de linhas ofertadas, medida que foi tomada em razão das medidas de contenção da pandemia de SARS-COV2.</a:t>
            </a:r>
            <a:endParaRPr lang="pt-BR" dirty="0">
              <a:effectLst/>
              <a:latin typeface="Arial" panose="020B0604020202020204" pitchFamily="34" charset="0"/>
              <a:ea typeface="Times New Roman" panose="02020603050405020304" pitchFamily="18" charset="0"/>
            </a:endParaRPr>
          </a:p>
          <a:p>
            <a:endParaRPr lang="pt-BR" dirty="0"/>
          </a:p>
        </p:txBody>
      </p:sp>
    </p:spTree>
    <p:extLst>
      <p:ext uri="{BB962C8B-B14F-4D97-AF65-F5344CB8AC3E}">
        <p14:creationId xmlns:p14="http://schemas.microsoft.com/office/powerpoint/2010/main" val="31899011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106f77e0e56_0_67:notes"/>
          <p:cNvSpPr txBox="1">
            <a:spLocks noGrp="1"/>
          </p:cNvSpPr>
          <p:nvPr>
            <p:ph type="body" idx="1"/>
          </p:nvPr>
        </p:nvSpPr>
        <p:spPr>
          <a:xfrm>
            <a:off x="679768" y="4715908"/>
            <a:ext cx="5438140" cy="4467701"/>
          </a:xfrm>
          <a:prstGeom prst="rect">
            <a:avLst/>
          </a:prstGeom>
        </p:spPr>
        <p:txBody>
          <a:bodyPr spcFirstLastPara="1" wrap="square" lIns="92010" tIns="92010" rIns="92010" bIns="92010" anchor="t" anchorCtr="0">
            <a:noAutofit/>
          </a:bodyPr>
          <a:lstStyle/>
          <a:p>
            <a:pPr marL="287579" indent="-287579" algn="just">
              <a:lnSpc>
                <a:spcPct val="150000"/>
              </a:lnSpc>
            </a:pPr>
            <a:r>
              <a:rPr lang="pt-BR" dirty="0">
                <a:effectLst/>
                <a:latin typeface="+mn-lt"/>
                <a:ea typeface="Calibri" panose="020F0502020204030204" pitchFamily="34" charset="0"/>
                <a:cs typeface="Times New Roman" panose="02020603050405020304" pitchFamily="18" charset="0"/>
              </a:rPr>
              <a:t>O transporte por fretamento é oferecido aos alunos menores de 12 anos ou quando não existe transporte coletivo que permita o acesso dos alunos que morem a uma distância de no mínimo 2km da unidade escolar onde está matriculado ou que no percurso o aluno tenha que transpor alguma barreira natural que dificulte seu acesso;</a:t>
            </a:r>
          </a:p>
          <a:p>
            <a:pPr marL="287579" indent="-287579" algn="just">
              <a:lnSpc>
                <a:spcPct val="150000"/>
              </a:lnSpc>
            </a:pPr>
            <a:r>
              <a:rPr lang="pt-BR" dirty="0">
                <a:solidFill>
                  <a:srgbClr val="000000"/>
                </a:solidFill>
                <a:effectLst/>
                <a:latin typeface="+mn-lt"/>
                <a:ea typeface="Times New Roman" panose="02020603050405020304" pitchFamily="18" charset="0"/>
              </a:rPr>
              <a:t>O transporte através de passe escolar é oferecido aos alunos com mais de 12 anos de idade,</a:t>
            </a:r>
            <a:r>
              <a:rPr lang="pt-BR" dirty="0">
                <a:solidFill>
                  <a:srgbClr val="FF0000"/>
                </a:solidFill>
                <a:effectLst/>
                <a:latin typeface="+mn-lt"/>
                <a:ea typeface="Times New Roman" panose="02020603050405020304" pitchFamily="18" charset="0"/>
              </a:rPr>
              <a:t> </a:t>
            </a:r>
            <a:r>
              <a:rPr lang="pt-BR" dirty="0">
                <a:solidFill>
                  <a:srgbClr val="000000"/>
                </a:solidFill>
                <a:effectLst/>
                <a:latin typeface="+mn-lt"/>
                <a:ea typeface="Times New Roman" panose="02020603050405020304" pitchFamily="18" charset="0"/>
              </a:rPr>
              <a:t>onde existe linha de transporte coletivo que permita seu deslocamento até a unidade escolar;</a:t>
            </a:r>
          </a:p>
          <a:p>
            <a:pPr marL="287579" indent="-287579" algn="just">
              <a:lnSpc>
                <a:spcPct val="150000"/>
              </a:lnSpc>
            </a:pPr>
            <a:r>
              <a:rPr lang="pt-BR" dirty="0">
                <a:solidFill>
                  <a:srgbClr val="000000"/>
                </a:solidFill>
                <a:effectLst/>
                <a:latin typeface="+mn-lt"/>
                <a:ea typeface="Times New Roman" panose="02020603050405020304" pitchFamily="18" charset="0"/>
              </a:rPr>
              <a:t>Podemos observar na tabela abaixo que esse tipo de transporte é oferecido aos alunos da rede estadual atingindo um número bem menor do que o transporte por fretamento</a:t>
            </a:r>
            <a:r>
              <a:rPr lang="pt-BR" sz="1800" dirty="0">
                <a:latin typeface="Arial" panose="020B0604020202020204" pitchFamily="34" charset="0"/>
                <a:ea typeface="Times New Roman" panose="02020603050405020304" pitchFamily="18" charset="0"/>
              </a:rPr>
              <a:t>.</a:t>
            </a:r>
          </a:p>
          <a:p>
            <a:pPr marL="287579" indent="-287579"/>
            <a:endParaRPr dirty="0"/>
          </a:p>
        </p:txBody>
      </p:sp>
      <p:sp>
        <p:nvSpPr>
          <p:cNvPr id="113" name="Google Shape;113;g106f77e0e56_0_67: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4834670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90488" y="744538"/>
            <a:ext cx="6616700" cy="3722687"/>
          </a:xfrm>
        </p:spPr>
      </p:sp>
      <p:sp>
        <p:nvSpPr>
          <p:cNvPr id="3" name="Espaço Reservado para Anotações 2"/>
          <p:cNvSpPr>
            <a:spLocks noGrp="1"/>
          </p:cNvSpPr>
          <p:nvPr>
            <p:ph type="body" idx="1"/>
          </p:nvPr>
        </p:nvSpPr>
        <p:spPr/>
        <p:txBody>
          <a:bodyPr/>
          <a:lstStyle/>
          <a:p>
            <a:endParaRPr lang="pt-BR" dirty="0"/>
          </a:p>
        </p:txBody>
      </p:sp>
    </p:spTree>
    <p:extLst>
      <p:ext uri="{BB962C8B-B14F-4D97-AF65-F5344CB8AC3E}">
        <p14:creationId xmlns:p14="http://schemas.microsoft.com/office/powerpoint/2010/main" val="257229192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g106f77e0e56_0_81:notes"/>
          <p:cNvSpPr txBox="1">
            <a:spLocks noGrp="1"/>
          </p:cNvSpPr>
          <p:nvPr>
            <p:ph type="body" idx="1"/>
          </p:nvPr>
        </p:nvSpPr>
        <p:spPr>
          <a:xfrm>
            <a:off x="679768" y="4715908"/>
            <a:ext cx="5438140" cy="4467701"/>
          </a:xfrm>
          <a:prstGeom prst="rect">
            <a:avLst/>
          </a:prstGeom>
        </p:spPr>
        <p:txBody>
          <a:bodyPr spcFirstLastPara="1" wrap="square" lIns="92010" tIns="92010" rIns="92010" bIns="92010" anchor="t" anchorCtr="0">
            <a:noAutofit/>
          </a:bodyPr>
          <a:lstStyle/>
          <a:p>
            <a:pPr marL="0" indent="0">
              <a:buNone/>
            </a:pPr>
            <a:endParaRPr dirty="0"/>
          </a:p>
        </p:txBody>
      </p:sp>
      <p:sp>
        <p:nvSpPr>
          <p:cNvPr id="128" name="Google Shape;128;g106f77e0e56_0_81: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90488" y="744538"/>
            <a:ext cx="6616700" cy="3722687"/>
          </a:xfrm>
        </p:spPr>
      </p:sp>
      <p:sp>
        <p:nvSpPr>
          <p:cNvPr id="3" name="Espaço Reservado para Anotações 2"/>
          <p:cNvSpPr>
            <a:spLocks noGrp="1"/>
          </p:cNvSpPr>
          <p:nvPr>
            <p:ph type="body" idx="1"/>
          </p:nvPr>
        </p:nvSpPr>
        <p:spPr/>
        <p:txBody>
          <a:bodyPr/>
          <a:lstStyle/>
          <a:p>
            <a:endParaRPr lang="pt-BR" dirty="0"/>
          </a:p>
        </p:txBody>
      </p:sp>
    </p:spTree>
    <p:extLst>
      <p:ext uri="{BB962C8B-B14F-4D97-AF65-F5344CB8AC3E}">
        <p14:creationId xmlns:p14="http://schemas.microsoft.com/office/powerpoint/2010/main" val="134424710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90488" y="744538"/>
            <a:ext cx="6616700" cy="3722687"/>
          </a:xfrm>
        </p:spPr>
      </p:sp>
      <p:sp>
        <p:nvSpPr>
          <p:cNvPr id="3" name="Espaço Reservado para Anotações 2"/>
          <p:cNvSpPr>
            <a:spLocks noGrp="1"/>
          </p:cNvSpPr>
          <p:nvPr>
            <p:ph type="body" idx="1"/>
          </p:nvPr>
        </p:nvSpPr>
        <p:spPr/>
        <p:txBody>
          <a:bodyPr/>
          <a:lstStyle/>
          <a:p>
            <a:pPr marL="140594" indent="0" defTabSz="920252">
              <a:buNone/>
              <a:defRPr/>
            </a:pPr>
            <a:endParaRPr lang="pt-BR" dirty="0"/>
          </a:p>
        </p:txBody>
      </p:sp>
    </p:spTree>
    <p:extLst>
      <p:ext uri="{BB962C8B-B14F-4D97-AF65-F5344CB8AC3E}">
        <p14:creationId xmlns:p14="http://schemas.microsoft.com/office/powerpoint/2010/main" val="37124743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g106f77e0e56_0_151:notes"/>
          <p:cNvSpPr txBox="1">
            <a:spLocks noGrp="1"/>
          </p:cNvSpPr>
          <p:nvPr>
            <p:ph type="body" idx="1"/>
          </p:nvPr>
        </p:nvSpPr>
        <p:spPr>
          <a:xfrm>
            <a:off x="679768" y="4715908"/>
            <a:ext cx="5438140" cy="4467701"/>
          </a:xfrm>
          <a:prstGeom prst="rect">
            <a:avLst/>
          </a:prstGeom>
        </p:spPr>
        <p:txBody>
          <a:bodyPr spcFirstLastPara="1" wrap="square" lIns="92010" tIns="92010" rIns="92010" bIns="92010" anchor="t" anchorCtr="0">
            <a:noAutofit/>
          </a:bodyPr>
          <a:lstStyle/>
          <a:p>
            <a:pPr marL="0" indent="0">
              <a:buNone/>
            </a:pPr>
            <a:endParaRPr dirty="0"/>
          </a:p>
        </p:txBody>
      </p:sp>
      <p:sp>
        <p:nvSpPr>
          <p:cNvPr id="202" name="Google Shape;202;g106f77e0e56_0_151: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680652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90488" y="744538"/>
            <a:ext cx="6616700" cy="3722687"/>
          </a:xfrm>
        </p:spPr>
      </p:sp>
      <p:sp>
        <p:nvSpPr>
          <p:cNvPr id="3" name="Espaço Reservado para Anotações 2"/>
          <p:cNvSpPr>
            <a:spLocks noGrp="1"/>
          </p:cNvSpPr>
          <p:nvPr>
            <p:ph type="body" idx="1"/>
          </p:nvPr>
        </p:nvSpPr>
        <p:spPr/>
        <p:txBody>
          <a:bodyPr/>
          <a:lstStyle/>
          <a:p>
            <a:pPr marL="460126" indent="-319532" defTabSz="920252">
              <a:defRPr/>
            </a:pPr>
            <a:r>
              <a:rPr lang="pt-BR" dirty="0"/>
              <a:t>Malha Viária: largura das vias, transposições das rodovias, ferrovia e ribeirão quilombo, malha viária mal planejada;</a:t>
            </a:r>
          </a:p>
          <a:p>
            <a:r>
              <a:rPr lang="pt-BR" dirty="0"/>
              <a:t>Congestionamento: Reclamações de fluxo intenso e desordenado (Portal, Av. de Cillo,  Viaduto Amadeu Elias, Rua Iacanga);</a:t>
            </a:r>
          </a:p>
          <a:p>
            <a:r>
              <a:rPr lang="pt-BR" dirty="0"/>
              <a:t>Transporte Coletivo: Falta de linhas, falta de acessibilidade, frequência baixa, falta informações de horários, difícil recarregar o cartão e passagem cara;</a:t>
            </a:r>
          </a:p>
          <a:p>
            <a:r>
              <a:rPr lang="pt-BR" dirty="0"/>
              <a:t>Acessibilidade: calçadas, praças e espaços públicos no geral;</a:t>
            </a:r>
          </a:p>
          <a:p>
            <a:r>
              <a:rPr lang="pt-BR" dirty="0"/>
              <a:t>Sinalização: semáforos sem sincronização, excesso de semáforos e sinalização geral deficiente.</a:t>
            </a:r>
          </a:p>
          <a:p>
            <a:r>
              <a:rPr lang="pt-BR" dirty="0"/>
              <a:t>Transporte alternativos: falta ciclovias e incentivo para utilização de meio alternativos.</a:t>
            </a:r>
          </a:p>
        </p:txBody>
      </p:sp>
    </p:spTree>
    <p:extLst>
      <p:ext uri="{BB962C8B-B14F-4D97-AF65-F5344CB8AC3E}">
        <p14:creationId xmlns:p14="http://schemas.microsoft.com/office/powerpoint/2010/main" val="425470717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90488" y="744538"/>
            <a:ext cx="6616700" cy="3722687"/>
          </a:xfrm>
        </p:spPr>
      </p:sp>
      <p:sp>
        <p:nvSpPr>
          <p:cNvPr id="3" name="Espaço Reservado para Anotações 2"/>
          <p:cNvSpPr>
            <a:spLocks noGrp="1"/>
          </p:cNvSpPr>
          <p:nvPr>
            <p:ph type="body" idx="1"/>
          </p:nvPr>
        </p:nvSpPr>
        <p:spPr/>
        <p:txBody>
          <a:bodyPr/>
          <a:lstStyle/>
          <a:p>
            <a:pPr marL="460126" indent="-319532" defTabSz="920252">
              <a:defRPr/>
            </a:pPr>
            <a:endParaRPr lang="pt-BR" dirty="0"/>
          </a:p>
        </p:txBody>
      </p:sp>
    </p:spTree>
    <p:extLst>
      <p:ext uri="{BB962C8B-B14F-4D97-AF65-F5344CB8AC3E}">
        <p14:creationId xmlns:p14="http://schemas.microsoft.com/office/powerpoint/2010/main" val="97244631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g106f77e0e56_0_200:notes"/>
          <p:cNvSpPr txBox="1">
            <a:spLocks noGrp="1"/>
          </p:cNvSpPr>
          <p:nvPr>
            <p:ph type="body" idx="1"/>
          </p:nvPr>
        </p:nvSpPr>
        <p:spPr>
          <a:xfrm>
            <a:off x="679768" y="4715908"/>
            <a:ext cx="5438140" cy="4467701"/>
          </a:xfrm>
          <a:prstGeom prst="rect">
            <a:avLst/>
          </a:prstGeom>
        </p:spPr>
        <p:txBody>
          <a:bodyPr spcFirstLastPara="1" wrap="square" lIns="92010" tIns="92010" rIns="92010" bIns="92010" anchor="t" anchorCtr="0">
            <a:noAutofit/>
          </a:bodyPr>
          <a:lstStyle/>
          <a:p>
            <a:pPr marL="0" indent="0">
              <a:buNone/>
            </a:pPr>
            <a:endParaRPr dirty="0"/>
          </a:p>
        </p:txBody>
      </p:sp>
      <p:sp>
        <p:nvSpPr>
          <p:cNvPr id="256" name="Google Shape;256;g106f77e0e56_0_200: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g106f77e0e56_0_184:notes"/>
          <p:cNvSpPr txBox="1">
            <a:spLocks noGrp="1"/>
          </p:cNvSpPr>
          <p:nvPr>
            <p:ph type="body" idx="1"/>
          </p:nvPr>
        </p:nvSpPr>
        <p:spPr>
          <a:xfrm>
            <a:off x="679768" y="4715908"/>
            <a:ext cx="5438140" cy="4467701"/>
          </a:xfrm>
          <a:prstGeom prst="rect">
            <a:avLst/>
          </a:prstGeom>
        </p:spPr>
        <p:txBody>
          <a:bodyPr spcFirstLastPara="1" wrap="square" lIns="92010" tIns="92010" rIns="92010" bIns="92010" anchor="t" anchorCtr="0">
            <a:noAutofit/>
          </a:bodyPr>
          <a:lstStyle/>
          <a:p>
            <a:pPr marL="0" indent="0">
              <a:buNone/>
            </a:pPr>
            <a:endParaRPr dirty="0"/>
          </a:p>
        </p:txBody>
      </p:sp>
      <p:sp>
        <p:nvSpPr>
          <p:cNvPr id="238" name="Google Shape;238;g106f77e0e56_0_184: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g106f77e0e56_0_151:notes"/>
          <p:cNvSpPr txBox="1">
            <a:spLocks noGrp="1"/>
          </p:cNvSpPr>
          <p:nvPr>
            <p:ph type="body" idx="1"/>
          </p:nvPr>
        </p:nvSpPr>
        <p:spPr>
          <a:xfrm>
            <a:off x="679768" y="4715908"/>
            <a:ext cx="5438140" cy="4467701"/>
          </a:xfrm>
          <a:prstGeom prst="rect">
            <a:avLst/>
          </a:prstGeom>
        </p:spPr>
        <p:txBody>
          <a:bodyPr spcFirstLastPara="1" wrap="square" lIns="92010" tIns="92010" rIns="92010" bIns="92010" anchor="t" anchorCtr="0">
            <a:noAutofit/>
          </a:bodyPr>
          <a:lstStyle/>
          <a:p>
            <a:pPr marL="0" indent="0">
              <a:buNone/>
            </a:pPr>
            <a:endParaRPr dirty="0"/>
          </a:p>
        </p:txBody>
      </p:sp>
      <p:sp>
        <p:nvSpPr>
          <p:cNvPr id="202" name="Google Shape;202;g106f77e0e56_0_151: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147003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g106f77e0e56_0_151:notes"/>
          <p:cNvSpPr txBox="1">
            <a:spLocks noGrp="1"/>
          </p:cNvSpPr>
          <p:nvPr>
            <p:ph type="body" idx="1"/>
          </p:nvPr>
        </p:nvSpPr>
        <p:spPr>
          <a:xfrm>
            <a:off x="679768" y="4715908"/>
            <a:ext cx="5438140" cy="4467701"/>
          </a:xfrm>
          <a:prstGeom prst="rect">
            <a:avLst/>
          </a:prstGeom>
        </p:spPr>
        <p:txBody>
          <a:bodyPr spcFirstLastPara="1" wrap="square" lIns="92010" tIns="92010" rIns="92010" bIns="92010" anchor="t" anchorCtr="0">
            <a:noAutofit/>
          </a:bodyPr>
          <a:lstStyle/>
          <a:p>
            <a:pPr marL="0" indent="0">
              <a:buNone/>
            </a:pPr>
            <a:endParaRPr dirty="0"/>
          </a:p>
        </p:txBody>
      </p:sp>
      <p:sp>
        <p:nvSpPr>
          <p:cNvPr id="202" name="Google Shape;202;g106f77e0e56_0_151: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079096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g106f77e0e56_0_151:notes"/>
          <p:cNvSpPr txBox="1">
            <a:spLocks noGrp="1"/>
          </p:cNvSpPr>
          <p:nvPr>
            <p:ph type="body" idx="1"/>
          </p:nvPr>
        </p:nvSpPr>
        <p:spPr>
          <a:xfrm>
            <a:off x="679768" y="4715908"/>
            <a:ext cx="5438140" cy="4467701"/>
          </a:xfrm>
          <a:prstGeom prst="rect">
            <a:avLst/>
          </a:prstGeom>
        </p:spPr>
        <p:txBody>
          <a:bodyPr spcFirstLastPara="1" wrap="square" lIns="92010" tIns="92010" rIns="92010" bIns="92010" anchor="t" anchorCtr="0">
            <a:noAutofit/>
          </a:bodyPr>
          <a:lstStyle/>
          <a:p>
            <a:pPr marL="0" indent="0">
              <a:buNone/>
            </a:pPr>
            <a:endParaRPr dirty="0"/>
          </a:p>
        </p:txBody>
      </p:sp>
      <p:sp>
        <p:nvSpPr>
          <p:cNvPr id="202" name="Google Shape;202;g106f77e0e56_0_151: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36605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g106f77e0e56_0_209:notes"/>
          <p:cNvSpPr txBox="1">
            <a:spLocks noGrp="1"/>
          </p:cNvSpPr>
          <p:nvPr>
            <p:ph type="body" idx="1"/>
          </p:nvPr>
        </p:nvSpPr>
        <p:spPr>
          <a:xfrm>
            <a:off x="679768" y="4715908"/>
            <a:ext cx="5438140" cy="4467701"/>
          </a:xfrm>
          <a:prstGeom prst="rect">
            <a:avLst/>
          </a:prstGeom>
        </p:spPr>
        <p:txBody>
          <a:bodyPr spcFirstLastPara="1" wrap="square" lIns="92010" tIns="92010" rIns="92010" bIns="92010" anchor="t" anchorCtr="0">
            <a:noAutofit/>
          </a:bodyPr>
          <a:lstStyle/>
          <a:p>
            <a:pPr marL="0" indent="0" algn="just">
              <a:lnSpc>
                <a:spcPct val="150000"/>
              </a:lnSpc>
              <a:buNone/>
            </a:pPr>
            <a:r>
              <a:rPr lang="pt-BR" dirty="0"/>
              <a:t>Diagnóstico:</a:t>
            </a:r>
          </a:p>
          <a:p>
            <a:pPr marL="0" indent="0" algn="just">
              <a:lnSpc>
                <a:spcPct val="150000"/>
              </a:lnSpc>
              <a:buNone/>
            </a:pPr>
            <a:endParaRPr lang="pt-BR" dirty="0"/>
          </a:p>
          <a:p>
            <a:pPr marL="0" indent="0" algn="just">
              <a:lnSpc>
                <a:spcPct val="150000"/>
              </a:lnSpc>
              <a:buNone/>
            </a:pPr>
            <a:r>
              <a:rPr lang="pt-BR" dirty="0"/>
              <a:t>Levantamento e processamento dos características físicas e  dados demográficos do município de maneira que seja possível obter um panorama que guiem as ações do PMMU.</a:t>
            </a:r>
          </a:p>
          <a:p>
            <a:pPr marL="0" indent="0" algn="just">
              <a:lnSpc>
                <a:spcPct val="150000"/>
              </a:lnSpc>
              <a:buNone/>
            </a:pPr>
            <a:endParaRPr lang="pt-BR" dirty="0"/>
          </a:p>
          <a:p>
            <a:pPr marL="0" indent="0" algn="just">
              <a:lnSpc>
                <a:spcPct val="150000"/>
              </a:lnSpc>
              <a:buNone/>
            </a:pPr>
            <a:r>
              <a:rPr lang="pt-BR" dirty="0"/>
              <a:t>Diretrizes:</a:t>
            </a:r>
          </a:p>
          <a:p>
            <a:pPr marL="0" indent="0" algn="just">
              <a:lnSpc>
                <a:spcPct val="150000"/>
              </a:lnSpc>
              <a:buNone/>
            </a:pPr>
            <a:endParaRPr lang="pt-BR" dirty="0"/>
          </a:p>
          <a:p>
            <a:pPr marL="0" indent="0" algn="just">
              <a:lnSpc>
                <a:spcPct val="150000"/>
              </a:lnSpc>
              <a:buNone/>
            </a:pPr>
            <a:r>
              <a:rPr lang="pt-BR" dirty="0"/>
              <a:t>Elaboração do plano de ações com base nos dados coletados na etapa de diagnóstico, para desenvolver a Mobilidade Urbana Sustentável.</a:t>
            </a:r>
            <a:endParaRPr dirty="0"/>
          </a:p>
        </p:txBody>
      </p:sp>
      <p:sp>
        <p:nvSpPr>
          <p:cNvPr id="266" name="Google Shape;266;g106f77e0e56_0_209: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715027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bg>
      <p:bgPr>
        <a:solidFill>
          <a:schemeClr val="dk2"/>
        </a:solidFill>
        <a:effectLst/>
      </p:bgPr>
    </p:bg>
    <p:spTree>
      <p:nvGrpSpPr>
        <p:cNvPr id="1" name="Shape 9"/>
        <p:cNvGrpSpPr/>
        <p:nvPr/>
      </p:nvGrpSpPr>
      <p:grpSpPr>
        <a:xfrm>
          <a:off x="0" y="0"/>
          <a:ext cx="0" cy="0"/>
          <a:chOff x="0" y="0"/>
          <a:chExt cx="0" cy="0"/>
        </a:xfrm>
      </p:grpSpPr>
      <p:sp>
        <p:nvSpPr>
          <p:cNvPr id="10" name="Google Shape;10;p2"/>
          <p:cNvSpPr>
            <a:spLocks noGrp="1"/>
          </p:cNvSpPr>
          <p:nvPr>
            <p:ph type="pic" idx="2"/>
          </p:nvPr>
        </p:nvSpPr>
        <p:spPr>
          <a:xfrm>
            <a:off x="4462150" y="0"/>
            <a:ext cx="4682100" cy="5143500"/>
          </a:xfrm>
          <a:prstGeom prst="rect">
            <a:avLst/>
          </a:prstGeom>
          <a:noFill/>
          <a:ln>
            <a:noFill/>
          </a:ln>
        </p:spPr>
      </p:sp>
      <p:sp>
        <p:nvSpPr>
          <p:cNvPr id="11" name="Google Shape;11;p2"/>
          <p:cNvSpPr txBox="1">
            <a:spLocks noGrp="1"/>
          </p:cNvSpPr>
          <p:nvPr>
            <p:ph type="ctrTitle"/>
          </p:nvPr>
        </p:nvSpPr>
        <p:spPr>
          <a:xfrm>
            <a:off x="514350" y="1581925"/>
            <a:ext cx="3467400" cy="2078100"/>
          </a:xfrm>
          <a:prstGeom prst="rect">
            <a:avLst/>
          </a:prstGeom>
        </p:spPr>
        <p:txBody>
          <a:bodyPr spcFirstLastPara="1" wrap="square" lIns="0" tIns="0" rIns="0" bIns="0" anchor="ctr" anchorCtr="0">
            <a:noAutofit/>
          </a:bodyPr>
          <a:lstStyle>
            <a:lvl1pPr lvl="0" rtl="0">
              <a:spcBef>
                <a:spcPts val="0"/>
              </a:spcBef>
              <a:spcAft>
                <a:spcPts val="0"/>
              </a:spcAft>
              <a:buClr>
                <a:schemeClr val="lt1"/>
              </a:buClr>
              <a:buSzPts val="4500"/>
              <a:buNone/>
              <a:defRPr sz="4500">
                <a:solidFill>
                  <a:schemeClr val="lt1"/>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endParaRPr/>
          </a:p>
        </p:txBody>
      </p:sp>
    </p:spTree>
  </p:cSld>
  <p:clrMapOvr>
    <a:masterClrMapping/>
  </p:clrMapOvr>
  <p:transition spd="slow">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TITLE_1">
    <p:bg>
      <p:bgPr>
        <a:solidFill>
          <a:schemeClr val="accent3"/>
        </a:solidFill>
        <a:effectLst/>
      </p:bgPr>
    </p:bg>
    <p:spTree>
      <p:nvGrpSpPr>
        <p:cNvPr id="1" name="Shape 12"/>
        <p:cNvGrpSpPr/>
        <p:nvPr/>
      </p:nvGrpSpPr>
      <p:grpSpPr>
        <a:xfrm>
          <a:off x="0" y="0"/>
          <a:ext cx="0" cy="0"/>
          <a:chOff x="0" y="0"/>
          <a:chExt cx="0" cy="0"/>
        </a:xfrm>
      </p:grpSpPr>
      <p:sp>
        <p:nvSpPr>
          <p:cNvPr id="13" name="Google Shape;13;p3"/>
          <p:cNvSpPr/>
          <p:nvPr/>
        </p:nvSpPr>
        <p:spPr>
          <a:xfrm>
            <a:off x="4423391" y="0"/>
            <a:ext cx="4720800" cy="5143500"/>
          </a:xfrm>
          <a:prstGeom prst="rect">
            <a:avLst/>
          </a:prstGeom>
          <a:solidFill>
            <a:schemeClr val="dk2"/>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dirty="0"/>
          </a:p>
        </p:txBody>
      </p:sp>
      <p:sp>
        <p:nvSpPr>
          <p:cNvPr id="14" name="Google Shape;14;p3"/>
          <p:cNvSpPr txBox="1">
            <a:spLocks noGrp="1"/>
          </p:cNvSpPr>
          <p:nvPr>
            <p:ph type="ctrTitle"/>
          </p:nvPr>
        </p:nvSpPr>
        <p:spPr>
          <a:xfrm>
            <a:off x="4997350" y="495300"/>
            <a:ext cx="3291300" cy="2078100"/>
          </a:xfrm>
          <a:prstGeom prst="rect">
            <a:avLst/>
          </a:prstGeom>
        </p:spPr>
        <p:txBody>
          <a:bodyPr spcFirstLastPara="1" wrap="square" lIns="0" tIns="0" rIns="0" bIns="0" anchor="ctr" anchorCtr="0">
            <a:noAutofit/>
          </a:bodyPr>
          <a:lstStyle>
            <a:lvl1pPr lvl="0" rtl="0">
              <a:spcBef>
                <a:spcPts val="0"/>
              </a:spcBef>
              <a:spcAft>
                <a:spcPts val="0"/>
              </a:spcAft>
              <a:buClr>
                <a:schemeClr val="lt1"/>
              </a:buClr>
              <a:buSzPts val="4500"/>
              <a:buNone/>
              <a:defRPr sz="4500">
                <a:solidFill>
                  <a:schemeClr val="lt1"/>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endParaRPr/>
          </a:p>
        </p:txBody>
      </p:sp>
      <p:sp>
        <p:nvSpPr>
          <p:cNvPr id="15" name="Google Shape;15;p3"/>
          <p:cNvSpPr>
            <a:spLocks noGrp="1"/>
          </p:cNvSpPr>
          <p:nvPr>
            <p:ph type="pic" idx="2"/>
          </p:nvPr>
        </p:nvSpPr>
        <p:spPr>
          <a:xfrm>
            <a:off x="523825" y="523875"/>
            <a:ext cx="3428400" cy="4114800"/>
          </a:xfrm>
          <a:prstGeom prst="rect">
            <a:avLst/>
          </a:prstGeom>
          <a:noFill/>
          <a:ln>
            <a:noFill/>
          </a:ln>
        </p:spPr>
      </p:sp>
      <p:sp>
        <p:nvSpPr>
          <p:cNvPr id="16" name="Google Shape;16;p3"/>
          <p:cNvSpPr txBox="1">
            <a:spLocks noGrp="1"/>
          </p:cNvSpPr>
          <p:nvPr>
            <p:ph type="subTitle" idx="1"/>
          </p:nvPr>
        </p:nvSpPr>
        <p:spPr>
          <a:xfrm>
            <a:off x="4997400" y="3562350"/>
            <a:ext cx="3291300" cy="1066800"/>
          </a:xfrm>
          <a:prstGeom prst="rect">
            <a:avLst/>
          </a:prstGeom>
        </p:spPr>
        <p:txBody>
          <a:bodyPr spcFirstLastPara="1" wrap="square" lIns="0" tIns="0" rIns="0" bIns="0" anchor="b" anchorCtr="0">
            <a:noAutofit/>
          </a:bodyPr>
          <a:lstStyle>
            <a:lvl1pPr lvl="0" rtl="0">
              <a:spcBef>
                <a:spcPts val="0"/>
              </a:spcBef>
              <a:spcAft>
                <a:spcPts val="0"/>
              </a:spcAft>
              <a:buClr>
                <a:schemeClr val="lt1"/>
              </a:buClr>
              <a:buSzPts val="2000"/>
              <a:buNone/>
              <a:defRPr sz="2000">
                <a:solidFill>
                  <a:schemeClr val="lt1"/>
                </a:solidFill>
              </a:defRPr>
            </a:lvl1pPr>
            <a:lvl2pPr lvl="1" rtl="0">
              <a:spcBef>
                <a:spcPts val="800"/>
              </a:spcBef>
              <a:spcAft>
                <a:spcPts val="0"/>
              </a:spcAft>
              <a:buClr>
                <a:schemeClr val="dk2"/>
              </a:buClr>
              <a:buSzPts val="3200"/>
              <a:buNone/>
              <a:defRPr sz="3200">
                <a:solidFill>
                  <a:schemeClr val="dk2"/>
                </a:solidFill>
              </a:defRPr>
            </a:lvl2pPr>
            <a:lvl3pPr lvl="2" rtl="0">
              <a:spcBef>
                <a:spcPts val="800"/>
              </a:spcBef>
              <a:spcAft>
                <a:spcPts val="0"/>
              </a:spcAft>
              <a:buClr>
                <a:schemeClr val="dk2"/>
              </a:buClr>
              <a:buSzPts val="3200"/>
              <a:buNone/>
              <a:defRPr sz="3200">
                <a:solidFill>
                  <a:schemeClr val="dk2"/>
                </a:solidFill>
              </a:defRPr>
            </a:lvl3pPr>
            <a:lvl4pPr lvl="3" rtl="0">
              <a:spcBef>
                <a:spcPts val="800"/>
              </a:spcBef>
              <a:spcAft>
                <a:spcPts val="0"/>
              </a:spcAft>
              <a:buClr>
                <a:schemeClr val="dk2"/>
              </a:buClr>
              <a:buSzPts val="3200"/>
              <a:buNone/>
              <a:defRPr sz="3200">
                <a:solidFill>
                  <a:schemeClr val="dk2"/>
                </a:solidFill>
              </a:defRPr>
            </a:lvl4pPr>
            <a:lvl5pPr lvl="4" rtl="0">
              <a:spcBef>
                <a:spcPts val="800"/>
              </a:spcBef>
              <a:spcAft>
                <a:spcPts val="0"/>
              </a:spcAft>
              <a:buClr>
                <a:schemeClr val="dk2"/>
              </a:buClr>
              <a:buSzPts val="3200"/>
              <a:buNone/>
              <a:defRPr sz="3200">
                <a:solidFill>
                  <a:schemeClr val="dk2"/>
                </a:solidFill>
              </a:defRPr>
            </a:lvl5pPr>
            <a:lvl6pPr lvl="5" rtl="0">
              <a:spcBef>
                <a:spcPts val="800"/>
              </a:spcBef>
              <a:spcAft>
                <a:spcPts val="0"/>
              </a:spcAft>
              <a:buClr>
                <a:schemeClr val="dk2"/>
              </a:buClr>
              <a:buSzPts val="3200"/>
              <a:buNone/>
              <a:defRPr sz="3200">
                <a:solidFill>
                  <a:schemeClr val="dk2"/>
                </a:solidFill>
              </a:defRPr>
            </a:lvl6pPr>
            <a:lvl7pPr lvl="6" rtl="0">
              <a:spcBef>
                <a:spcPts val="800"/>
              </a:spcBef>
              <a:spcAft>
                <a:spcPts val="0"/>
              </a:spcAft>
              <a:buClr>
                <a:schemeClr val="dk2"/>
              </a:buClr>
              <a:buSzPts val="3200"/>
              <a:buNone/>
              <a:defRPr sz="3200">
                <a:solidFill>
                  <a:schemeClr val="dk2"/>
                </a:solidFill>
              </a:defRPr>
            </a:lvl7pPr>
            <a:lvl8pPr lvl="7" rtl="0">
              <a:spcBef>
                <a:spcPts val="800"/>
              </a:spcBef>
              <a:spcAft>
                <a:spcPts val="0"/>
              </a:spcAft>
              <a:buClr>
                <a:schemeClr val="dk2"/>
              </a:buClr>
              <a:buSzPts val="3200"/>
              <a:buNone/>
              <a:defRPr sz="3200">
                <a:solidFill>
                  <a:schemeClr val="dk2"/>
                </a:solidFill>
              </a:defRPr>
            </a:lvl8pPr>
            <a:lvl9pPr lvl="8" rtl="0">
              <a:spcBef>
                <a:spcPts val="800"/>
              </a:spcBef>
              <a:spcAft>
                <a:spcPts val="800"/>
              </a:spcAft>
              <a:buClr>
                <a:schemeClr val="dk2"/>
              </a:buClr>
              <a:buSzPts val="3200"/>
              <a:buNone/>
              <a:defRPr sz="3200">
                <a:solidFill>
                  <a:schemeClr val="dk2"/>
                </a:solidFill>
              </a:defRPr>
            </a:lvl9pPr>
          </a:lstStyle>
          <a:p>
            <a:endParaRPr/>
          </a:p>
        </p:txBody>
      </p:sp>
    </p:spTree>
  </p:cSld>
  <p:clrMapOvr>
    <a:masterClrMapping/>
  </p:clrMapOvr>
  <p:transition spd="slow">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Quote">
  <p:cSld name="TITLE_1_1">
    <p:bg>
      <p:bgPr>
        <a:solidFill>
          <a:schemeClr val="lt2"/>
        </a:solidFill>
        <a:effectLst/>
      </p:bgPr>
    </p:bg>
    <p:spTree>
      <p:nvGrpSpPr>
        <p:cNvPr id="1" name="Shape 17"/>
        <p:cNvGrpSpPr/>
        <p:nvPr/>
      </p:nvGrpSpPr>
      <p:grpSpPr>
        <a:xfrm>
          <a:off x="0" y="0"/>
          <a:ext cx="0" cy="0"/>
          <a:chOff x="0" y="0"/>
          <a:chExt cx="0" cy="0"/>
        </a:xfrm>
      </p:grpSpPr>
      <p:sp>
        <p:nvSpPr>
          <p:cNvPr id="18" name="Google Shape;18;p4"/>
          <p:cNvSpPr/>
          <p:nvPr/>
        </p:nvSpPr>
        <p:spPr>
          <a:xfrm>
            <a:off x="514350" y="514350"/>
            <a:ext cx="8115300" cy="4114800"/>
          </a:xfrm>
          <a:prstGeom prst="rect">
            <a:avLst/>
          </a:prstGeom>
          <a:solidFill>
            <a:schemeClr val="accent3"/>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dirty="0"/>
          </a:p>
        </p:txBody>
      </p:sp>
      <p:sp>
        <p:nvSpPr>
          <p:cNvPr id="19" name="Google Shape;19;p4"/>
          <p:cNvSpPr txBox="1">
            <a:spLocks noGrp="1"/>
          </p:cNvSpPr>
          <p:nvPr>
            <p:ph type="body" idx="1"/>
          </p:nvPr>
        </p:nvSpPr>
        <p:spPr>
          <a:xfrm>
            <a:off x="2943225" y="3714375"/>
            <a:ext cx="5312700" cy="609600"/>
          </a:xfrm>
          <a:prstGeom prst="rect">
            <a:avLst/>
          </a:prstGeom>
        </p:spPr>
        <p:txBody>
          <a:bodyPr spcFirstLastPara="1" wrap="square" lIns="0" tIns="0" rIns="0" bIns="0" anchor="t" anchorCtr="0">
            <a:noAutofit/>
          </a:bodyPr>
          <a:lstStyle>
            <a:lvl1pPr marL="457200" lvl="0" indent="-342900" algn="r" rtl="0">
              <a:spcBef>
                <a:spcPts val="0"/>
              </a:spcBef>
              <a:spcAft>
                <a:spcPts val="0"/>
              </a:spcAft>
              <a:buSzPts val="1800"/>
              <a:buChar char="●"/>
              <a:defRPr sz="1800"/>
            </a:lvl1pPr>
            <a:lvl2pPr marL="914400" lvl="1" indent="-342900" algn="r" rtl="0">
              <a:spcBef>
                <a:spcPts val="800"/>
              </a:spcBef>
              <a:spcAft>
                <a:spcPts val="0"/>
              </a:spcAft>
              <a:buSzPts val="1800"/>
              <a:buChar char="○"/>
              <a:defRPr sz="1800"/>
            </a:lvl2pPr>
            <a:lvl3pPr marL="1371600" lvl="2" indent="-342900" algn="r" rtl="0">
              <a:spcBef>
                <a:spcPts val="800"/>
              </a:spcBef>
              <a:spcAft>
                <a:spcPts val="0"/>
              </a:spcAft>
              <a:buSzPts val="1800"/>
              <a:buChar char="■"/>
              <a:defRPr sz="1800"/>
            </a:lvl3pPr>
            <a:lvl4pPr marL="1828800" lvl="3" indent="-342900" algn="r" rtl="0">
              <a:spcBef>
                <a:spcPts val="800"/>
              </a:spcBef>
              <a:spcAft>
                <a:spcPts val="0"/>
              </a:spcAft>
              <a:buSzPts val="1800"/>
              <a:buChar char="●"/>
              <a:defRPr sz="1800"/>
            </a:lvl4pPr>
            <a:lvl5pPr marL="2286000" lvl="4" indent="-342900" algn="r" rtl="0">
              <a:spcBef>
                <a:spcPts val="800"/>
              </a:spcBef>
              <a:spcAft>
                <a:spcPts val="0"/>
              </a:spcAft>
              <a:buSzPts val="1800"/>
              <a:buChar char="○"/>
              <a:defRPr sz="1800"/>
            </a:lvl5pPr>
            <a:lvl6pPr marL="2743200" lvl="5" indent="-342900" algn="r" rtl="0">
              <a:spcBef>
                <a:spcPts val="800"/>
              </a:spcBef>
              <a:spcAft>
                <a:spcPts val="0"/>
              </a:spcAft>
              <a:buSzPts val="1800"/>
              <a:buChar char="■"/>
              <a:defRPr sz="1800"/>
            </a:lvl6pPr>
            <a:lvl7pPr marL="3200400" lvl="6" indent="-342900" algn="r" rtl="0">
              <a:spcBef>
                <a:spcPts val="800"/>
              </a:spcBef>
              <a:spcAft>
                <a:spcPts val="0"/>
              </a:spcAft>
              <a:buSzPts val="1800"/>
              <a:buChar char="●"/>
              <a:defRPr sz="1800"/>
            </a:lvl7pPr>
            <a:lvl8pPr marL="3657600" lvl="7" indent="-342900" algn="r" rtl="0">
              <a:spcBef>
                <a:spcPts val="800"/>
              </a:spcBef>
              <a:spcAft>
                <a:spcPts val="0"/>
              </a:spcAft>
              <a:buSzPts val="1800"/>
              <a:buChar char="○"/>
              <a:defRPr sz="1800"/>
            </a:lvl8pPr>
            <a:lvl9pPr marL="4114800" lvl="8" indent="-342900" algn="r" rtl="0">
              <a:spcBef>
                <a:spcPts val="800"/>
              </a:spcBef>
              <a:spcAft>
                <a:spcPts val="800"/>
              </a:spcAft>
              <a:buSzPts val="1800"/>
              <a:buChar char="■"/>
              <a:defRPr sz="1800"/>
            </a:lvl9pPr>
          </a:lstStyle>
          <a:p>
            <a:endParaRPr/>
          </a:p>
        </p:txBody>
      </p:sp>
      <p:sp>
        <p:nvSpPr>
          <p:cNvPr id="20" name="Google Shape;20;p4"/>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‹nº›</a:t>
            </a:fld>
            <a:endParaRPr dirty="0"/>
          </a:p>
        </p:txBody>
      </p:sp>
      <p:sp>
        <p:nvSpPr>
          <p:cNvPr id="21" name="Google Shape;21;p4"/>
          <p:cNvSpPr txBox="1">
            <a:spLocks noGrp="1"/>
          </p:cNvSpPr>
          <p:nvPr>
            <p:ph type="ctrTitle"/>
          </p:nvPr>
        </p:nvSpPr>
        <p:spPr>
          <a:xfrm>
            <a:off x="888075" y="846450"/>
            <a:ext cx="7368000" cy="2078100"/>
          </a:xfrm>
          <a:prstGeom prst="rect">
            <a:avLst/>
          </a:prstGeom>
        </p:spPr>
        <p:txBody>
          <a:bodyPr spcFirstLastPara="1" wrap="square" lIns="0" tIns="0" rIns="0" bIns="0" anchor="t" anchorCtr="0">
            <a:noAutofit/>
          </a:bodyPr>
          <a:lstStyle>
            <a:lvl1pPr lvl="0" rtl="0">
              <a:lnSpc>
                <a:spcPct val="100000"/>
              </a:lnSpc>
              <a:spcBef>
                <a:spcPts val="0"/>
              </a:spcBef>
              <a:spcAft>
                <a:spcPts val="0"/>
              </a:spcAft>
              <a:buSzPts val="4500"/>
              <a:buNone/>
              <a:defRPr sz="4500"/>
            </a:lvl1pPr>
            <a:lvl2pPr lvl="1" algn="ctr" rtl="0">
              <a:lnSpc>
                <a:spcPct val="100000"/>
              </a:lnSpc>
              <a:spcBef>
                <a:spcPts val="0"/>
              </a:spcBef>
              <a:spcAft>
                <a:spcPts val="0"/>
              </a:spcAft>
              <a:buSzPts val="6000"/>
              <a:buNone/>
              <a:defRPr sz="6000"/>
            </a:lvl2pPr>
            <a:lvl3pPr lvl="2" algn="ctr" rtl="0">
              <a:lnSpc>
                <a:spcPct val="100000"/>
              </a:lnSpc>
              <a:spcBef>
                <a:spcPts val="0"/>
              </a:spcBef>
              <a:spcAft>
                <a:spcPts val="0"/>
              </a:spcAft>
              <a:buSzPts val="6000"/>
              <a:buNone/>
              <a:defRPr sz="6000"/>
            </a:lvl3pPr>
            <a:lvl4pPr lvl="3" algn="ctr" rtl="0">
              <a:lnSpc>
                <a:spcPct val="100000"/>
              </a:lnSpc>
              <a:spcBef>
                <a:spcPts val="0"/>
              </a:spcBef>
              <a:spcAft>
                <a:spcPts val="0"/>
              </a:spcAft>
              <a:buSzPts val="6000"/>
              <a:buNone/>
              <a:defRPr sz="6000"/>
            </a:lvl4pPr>
            <a:lvl5pPr lvl="4" algn="ctr" rtl="0">
              <a:lnSpc>
                <a:spcPct val="100000"/>
              </a:lnSpc>
              <a:spcBef>
                <a:spcPts val="0"/>
              </a:spcBef>
              <a:spcAft>
                <a:spcPts val="0"/>
              </a:spcAft>
              <a:buSzPts val="6000"/>
              <a:buNone/>
              <a:defRPr sz="6000"/>
            </a:lvl5pPr>
            <a:lvl6pPr lvl="5" algn="ctr" rtl="0">
              <a:lnSpc>
                <a:spcPct val="100000"/>
              </a:lnSpc>
              <a:spcBef>
                <a:spcPts val="0"/>
              </a:spcBef>
              <a:spcAft>
                <a:spcPts val="0"/>
              </a:spcAft>
              <a:buSzPts val="6000"/>
              <a:buNone/>
              <a:defRPr sz="6000"/>
            </a:lvl6pPr>
            <a:lvl7pPr lvl="6" algn="ctr" rtl="0">
              <a:lnSpc>
                <a:spcPct val="100000"/>
              </a:lnSpc>
              <a:spcBef>
                <a:spcPts val="0"/>
              </a:spcBef>
              <a:spcAft>
                <a:spcPts val="0"/>
              </a:spcAft>
              <a:buSzPts val="6000"/>
              <a:buNone/>
              <a:defRPr sz="6000"/>
            </a:lvl7pPr>
            <a:lvl8pPr lvl="7" algn="ctr" rtl="0">
              <a:lnSpc>
                <a:spcPct val="100000"/>
              </a:lnSpc>
              <a:spcBef>
                <a:spcPts val="0"/>
              </a:spcBef>
              <a:spcAft>
                <a:spcPts val="0"/>
              </a:spcAft>
              <a:buSzPts val="6000"/>
              <a:buNone/>
              <a:defRPr sz="6000"/>
            </a:lvl8pPr>
            <a:lvl9pPr lvl="8" algn="ctr" rtl="0">
              <a:lnSpc>
                <a:spcPct val="100000"/>
              </a:lnSpc>
              <a:spcBef>
                <a:spcPts val="0"/>
              </a:spcBef>
              <a:spcAft>
                <a:spcPts val="0"/>
              </a:spcAft>
              <a:buSzPts val="6000"/>
              <a:buNone/>
              <a:defRPr sz="6000"/>
            </a:lvl9pPr>
          </a:lstStyle>
          <a:p>
            <a:endParaRPr/>
          </a:p>
        </p:txBody>
      </p:sp>
    </p:spTree>
  </p:cSld>
  <p:clrMapOvr>
    <a:masterClrMapping/>
  </p:clrMapOvr>
  <p:transition spd="slow">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1 column" type="tx">
  <p:cSld name="TITLE_AND_BODY">
    <p:bg>
      <p:bgPr>
        <a:solidFill>
          <a:schemeClr val="accent3"/>
        </a:solidFill>
        <a:effectLst/>
      </p:bgPr>
    </p:bg>
    <p:spTree>
      <p:nvGrpSpPr>
        <p:cNvPr id="1" name="Shape 22"/>
        <p:cNvGrpSpPr/>
        <p:nvPr/>
      </p:nvGrpSpPr>
      <p:grpSpPr>
        <a:xfrm>
          <a:off x="0" y="0"/>
          <a:ext cx="0" cy="0"/>
          <a:chOff x="0" y="0"/>
          <a:chExt cx="0" cy="0"/>
        </a:xfrm>
      </p:grpSpPr>
      <p:sp>
        <p:nvSpPr>
          <p:cNvPr id="23" name="Google Shape;23;p5"/>
          <p:cNvSpPr txBox="1">
            <a:spLocks noGrp="1"/>
          </p:cNvSpPr>
          <p:nvPr>
            <p:ph type="title"/>
          </p:nvPr>
        </p:nvSpPr>
        <p:spPr>
          <a:xfrm>
            <a:off x="514350" y="509600"/>
            <a:ext cx="7966200" cy="585900"/>
          </a:xfrm>
          <a:prstGeom prst="rect">
            <a:avLst/>
          </a:prstGeom>
        </p:spPr>
        <p:txBody>
          <a:bodyPr spcFirstLastPara="1" wrap="square" lIns="0" tIns="0" rIns="0" bIns="0" anchor="t" anchorCtr="0">
            <a:noAutofit/>
          </a:bodyPr>
          <a:lstStyle>
            <a:lvl1pPr lvl="0" rtl="0">
              <a:lnSpc>
                <a:spcPct val="100000"/>
              </a:lnSpc>
              <a:spcBef>
                <a:spcPts val="0"/>
              </a:spcBef>
              <a:spcAft>
                <a:spcPts val="0"/>
              </a:spcAft>
              <a:buSzPts val="3500"/>
              <a:buNone/>
              <a:defRPr sz="3500"/>
            </a:lvl1pPr>
            <a:lvl2pPr lvl="1" rtl="0">
              <a:lnSpc>
                <a:spcPct val="100000"/>
              </a:lnSpc>
              <a:spcBef>
                <a:spcPts val="0"/>
              </a:spcBef>
              <a:spcAft>
                <a:spcPts val="0"/>
              </a:spcAft>
              <a:buSzPts val="3500"/>
              <a:buNone/>
              <a:defRPr sz="3500"/>
            </a:lvl2pPr>
            <a:lvl3pPr lvl="2" rtl="0">
              <a:lnSpc>
                <a:spcPct val="100000"/>
              </a:lnSpc>
              <a:spcBef>
                <a:spcPts val="0"/>
              </a:spcBef>
              <a:spcAft>
                <a:spcPts val="0"/>
              </a:spcAft>
              <a:buSzPts val="3500"/>
              <a:buNone/>
              <a:defRPr sz="3500"/>
            </a:lvl3pPr>
            <a:lvl4pPr lvl="3" rtl="0">
              <a:lnSpc>
                <a:spcPct val="100000"/>
              </a:lnSpc>
              <a:spcBef>
                <a:spcPts val="0"/>
              </a:spcBef>
              <a:spcAft>
                <a:spcPts val="0"/>
              </a:spcAft>
              <a:buSzPts val="3500"/>
              <a:buNone/>
              <a:defRPr sz="3500"/>
            </a:lvl4pPr>
            <a:lvl5pPr lvl="4" rtl="0">
              <a:lnSpc>
                <a:spcPct val="100000"/>
              </a:lnSpc>
              <a:spcBef>
                <a:spcPts val="0"/>
              </a:spcBef>
              <a:spcAft>
                <a:spcPts val="0"/>
              </a:spcAft>
              <a:buSzPts val="3500"/>
              <a:buNone/>
              <a:defRPr sz="3500"/>
            </a:lvl5pPr>
            <a:lvl6pPr lvl="5" rtl="0">
              <a:lnSpc>
                <a:spcPct val="100000"/>
              </a:lnSpc>
              <a:spcBef>
                <a:spcPts val="0"/>
              </a:spcBef>
              <a:spcAft>
                <a:spcPts val="0"/>
              </a:spcAft>
              <a:buSzPts val="3500"/>
              <a:buNone/>
              <a:defRPr sz="3500"/>
            </a:lvl6pPr>
            <a:lvl7pPr lvl="6" rtl="0">
              <a:lnSpc>
                <a:spcPct val="100000"/>
              </a:lnSpc>
              <a:spcBef>
                <a:spcPts val="0"/>
              </a:spcBef>
              <a:spcAft>
                <a:spcPts val="0"/>
              </a:spcAft>
              <a:buSzPts val="3500"/>
              <a:buNone/>
              <a:defRPr sz="3500"/>
            </a:lvl7pPr>
            <a:lvl8pPr lvl="7" rtl="0">
              <a:lnSpc>
                <a:spcPct val="100000"/>
              </a:lnSpc>
              <a:spcBef>
                <a:spcPts val="0"/>
              </a:spcBef>
              <a:spcAft>
                <a:spcPts val="0"/>
              </a:spcAft>
              <a:buSzPts val="3500"/>
              <a:buNone/>
              <a:defRPr sz="3500"/>
            </a:lvl8pPr>
            <a:lvl9pPr lvl="8" rtl="0">
              <a:lnSpc>
                <a:spcPct val="100000"/>
              </a:lnSpc>
              <a:spcBef>
                <a:spcPts val="0"/>
              </a:spcBef>
              <a:spcAft>
                <a:spcPts val="0"/>
              </a:spcAft>
              <a:buSzPts val="3500"/>
              <a:buNone/>
              <a:defRPr sz="3500"/>
            </a:lvl9pPr>
          </a:lstStyle>
          <a:p>
            <a:endParaRPr/>
          </a:p>
        </p:txBody>
      </p:sp>
      <p:sp>
        <p:nvSpPr>
          <p:cNvPr id="24" name="Google Shape;24;p5"/>
          <p:cNvSpPr txBox="1">
            <a:spLocks noGrp="1"/>
          </p:cNvSpPr>
          <p:nvPr>
            <p:ph type="body" idx="1"/>
          </p:nvPr>
        </p:nvSpPr>
        <p:spPr>
          <a:xfrm>
            <a:off x="514350" y="2749975"/>
            <a:ext cx="8115300" cy="1884900"/>
          </a:xfrm>
          <a:prstGeom prst="rect">
            <a:avLst/>
          </a:prstGeom>
        </p:spPr>
        <p:txBody>
          <a:bodyPr spcFirstLastPara="1" wrap="square" lIns="0" tIns="0" rIns="0" bIns="0" anchor="t" anchorCtr="0">
            <a:noAutofit/>
          </a:bodyPr>
          <a:lstStyle>
            <a:lvl1pPr marL="457200" lvl="0" indent="-336550" rtl="0">
              <a:spcBef>
                <a:spcPts val="0"/>
              </a:spcBef>
              <a:spcAft>
                <a:spcPts val="0"/>
              </a:spcAft>
              <a:buSzPts val="1700"/>
              <a:buChar char="●"/>
              <a:defRPr sz="1700"/>
            </a:lvl1pPr>
            <a:lvl2pPr marL="914400" lvl="1" indent="-336550" rtl="0">
              <a:spcBef>
                <a:spcPts val="800"/>
              </a:spcBef>
              <a:spcAft>
                <a:spcPts val="0"/>
              </a:spcAft>
              <a:buSzPts val="1700"/>
              <a:buChar char="○"/>
              <a:defRPr sz="1700"/>
            </a:lvl2pPr>
            <a:lvl3pPr marL="1371600" lvl="2" indent="-336550" rtl="0">
              <a:spcBef>
                <a:spcPts val="800"/>
              </a:spcBef>
              <a:spcAft>
                <a:spcPts val="0"/>
              </a:spcAft>
              <a:buSzPts val="1700"/>
              <a:buChar char="■"/>
              <a:defRPr sz="1700"/>
            </a:lvl3pPr>
            <a:lvl4pPr marL="1828800" lvl="3" indent="-336550" rtl="0">
              <a:spcBef>
                <a:spcPts val="800"/>
              </a:spcBef>
              <a:spcAft>
                <a:spcPts val="0"/>
              </a:spcAft>
              <a:buSzPts val="1700"/>
              <a:buChar char="●"/>
              <a:defRPr sz="1700"/>
            </a:lvl4pPr>
            <a:lvl5pPr marL="2286000" lvl="4" indent="-336550" rtl="0">
              <a:spcBef>
                <a:spcPts val="800"/>
              </a:spcBef>
              <a:spcAft>
                <a:spcPts val="0"/>
              </a:spcAft>
              <a:buSzPts val="1700"/>
              <a:buChar char="○"/>
              <a:defRPr sz="1700"/>
            </a:lvl5pPr>
            <a:lvl6pPr marL="2743200" lvl="5" indent="-336550" rtl="0">
              <a:spcBef>
                <a:spcPts val="800"/>
              </a:spcBef>
              <a:spcAft>
                <a:spcPts val="0"/>
              </a:spcAft>
              <a:buSzPts val="1700"/>
              <a:buChar char="■"/>
              <a:defRPr sz="1700"/>
            </a:lvl6pPr>
            <a:lvl7pPr marL="3200400" lvl="6" indent="-336550" rtl="0">
              <a:spcBef>
                <a:spcPts val="800"/>
              </a:spcBef>
              <a:spcAft>
                <a:spcPts val="0"/>
              </a:spcAft>
              <a:buSzPts val="1700"/>
              <a:buChar char="●"/>
              <a:defRPr sz="1700"/>
            </a:lvl7pPr>
            <a:lvl8pPr marL="3657600" lvl="7" indent="-336550" rtl="0">
              <a:spcBef>
                <a:spcPts val="800"/>
              </a:spcBef>
              <a:spcAft>
                <a:spcPts val="0"/>
              </a:spcAft>
              <a:buSzPts val="1700"/>
              <a:buChar char="○"/>
              <a:defRPr sz="1700"/>
            </a:lvl8pPr>
            <a:lvl9pPr marL="4114800" lvl="8" indent="-336550" rtl="0">
              <a:spcBef>
                <a:spcPts val="800"/>
              </a:spcBef>
              <a:spcAft>
                <a:spcPts val="800"/>
              </a:spcAft>
              <a:buSzPts val="1700"/>
              <a:buChar char="■"/>
              <a:defRPr sz="1700"/>
            </a:lvl9pPr>
          </a:lstStyle>
          <a:p>
            <a:endParaRPr/>
          </a:p>
        </p:txBody>
      </p:sp>
    </p:spTree>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bg>
      <p:bgPr>
        <a:solidFill>
          <a:schemeClr val="accent3"/>
        </a:solidFill>
        <a:effectLst/>
      </p:bgPr>
    </p:bg>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514350" y="509600"/>
            <a:ext cx="7966200" cy="585900"/>
          </a:xfrm>
          <a:prstGeom prst="rect">
            <a:avLst/>
          </a:prstGeom>
        </p:spPr>
        <p:txBody>
          <a:bodyPr spcFirstLastPara="1" wrap="square" lIns="0" tIns="0" rIns="0" bIns="0" anchor="t" anchorCtr="0">
            <a:noAutofit/>
          </a:bodyPr>
          <a:lstStyle>
            <a:lvl1pPr lvl="0" rtl="0">
              <a:lnSpc>
                <a:spcPct val="100000"/>
              </a:lnSpc>
              <a:spcBef>
                <a:spcPts val="0"/>
              </a:spcBef>
              <a:spcAft>
                <a:spcPts val="0"/>
              </a:spcAft>
              <a:buSzPts val="3500"/>
              <a:buNone/>
              <a:defRPr sz="3500"/>
            </a:lvl1pPr>
            <a:lvl2pPr lvl="1" rtl="0">
              <a:lnSpc>
                <a:spcPct val="100000"/>
              </a:lnSpc>
              <a:spcBef>
                <a:spcPts val="0"/>
              </a:spcBef>
              <a:spcAft>
                <a:spcPts val="0"/>
              </a:spcAft>
              <a:buSzPts val="3500"/>
              <a:buNone/>
              <a:defRPr sz="3500"/>
            </a:lvl2pPr>
            <a:lvl3pPr lvl="2" rtl="0">
              <a:lnSpc>
                <a:spcPct val="100000"/>
              </a:lnSpc>
              <a:spcBef>
                <a:spcPts val="0"/>
              </a:spcBef>
              <a:spcAft>
                <a:spcPts val="0"/>
              </a:spcAft>
              <a:buSzPts val="3500"/>
              <a:buNone/>
              <a:defRPr sz="3500"/>
            </a:lvl3pPr>
            <a:lvl4pPr lvl="3" rtl="0">
              <a:lnSpc>
                <a:spcPct val="100000"/>
              </a:lnSpc>
              <a:spcBef>
                <a:spcPts val="0"/>
              </a:spcBef>
              <a:spcAft>
                <a:spcPts val="0"/>
              </a:spcAft>
              <a:buSzPts val="3500"/>
              <a:buNone/>
              <a:defRPr sz="3500"/>
            </a:lvl4pPr>
            <a:lvl5pPr lvl="4" rtl="0">
              <a:lnSpc>
                <a:spcPct val="100000"/>
              </a:lnSpc>
              <a:spcBef>
                <a:spcPts val="0"/>
              </a:spcBef>
              <a:spcAft>
                <a:spcPts val="0"/>
              </a:spcAft>
              <a:buSzPts val="3500"/>
              <a:buNone/>
              <a:defRPr sz="3500"/>
            </a:lvl5pPr>
            <a:lvl6pPr lvl="5" rtl="0">
              <a:lnSpc>
                <a:spcPct val="100000"/>
              </a:lnSpc>
              <a:spcBef>
                <a:spcPts val="0"/>
              </a:spcBef>
              <a:spcAft>
                <a:spcPts val="0"/>
              </a:spcAft>
              <a:buSzPts val="3500"/>
              <a:buNone/>
              <a:defRPr sz="3500"/>
            </a:lvl6pPr>
            <a:lvl7pPr lvl="6" rtl="0">
              <a:lnSpc>
                <a:spcPct val="100000"/>
              </a:lnSpc>
              <a:spcBef>
                <a:spcPts val="0"/>
              </a:spcBef>
              <a:spcAft>
                <a:spcPts val="0"/>
              </a:spcAft>
              <a:buSzPts val="3500"/>
              <a:buNone/>
              <a:defRPr sz="3500"/>
            </a:lvl7pPr>
            <a:lvl8pPr lvl="7" rtl="0">
              <a:lnSpc>
                <a:spcPct val="100000"/>
              </a:lnSpc>
              <a:spcBef>
                <a:spcPts val="0"/>
              </a:spcBef>
              <a:spcAft>
                <a:spcPts val="0"/>
              </a:spcAft>
              <a:buSzPts val="3500"/>
              <a:buNone/>
              <a:defRPr sz="3500"/>
            </a:lvl8pPr>
            <a:lvl9pPr lvl="8" rtl="0">
              <a:lnSpc>
                <a:spcPct val="100000"/>
              </a:lnSpc>
              <a:spcBef>
                <a:spcPts val="0"/>
              </a:spcBef>
              <a:spcAft>
                <a:spcPts val="0"/>
              </a:spcAft>
              <a:buSzPts val="3500"/>
              <a:buNone/>
              <a:defRPr sz="3500"/>
            </a:lvl9pPr>
          </a:lstStyle>
          <a:p>
            <a:endParaRPr/>
          </a:p>
        </p:txBody>
      </p:sp>
      <p:sp>
        <p:nvSpPr>
          <p:cNvPr id="27" name="Google Shape;27;p6"/>
          <p:cNvSpPr txBox="1">
            <a:spLocks noGrp="1"/>
          </p:cNvSpPr>
          <p:nvPr>
            <p:ph type="body" idx="1"/>
          </p:nvPr>
        </p:nvSpPr>
        <p:spPr>
          <a:xfrm>
            <a:off x="514350" y="2749975"/>
            <a:ext cx="3589200" cy="1884900"/>
          </a:xfrm>
          <a:prstGeom prst="rect">
            <a:avLst/>
          </a:prstGeom>
        </p:spPr>
        <p:txBody>
          <a:bodyPr spcFirstLastPara="1" wrap="square" lIns="0" tIns="0" rIns="0" bIns="0" anchor="t" anchorCtr="0">
            <a:noAutofit/>
          </a:bodyPr>
          <a:lstStyle>
            <a:lvl1pPr marL="457200" lvl="0" indent="-336550" rtl="0">
              <a:spcBef>
                <a:spcPts val="0"/>
              </a:spcBef>
              <a:spcAft>
                <a:spcPts val="0"/>
              </a:spcAft>
              <a:buSzPts val="1700"/>
              <a:buChar char="●"/>
              <a:defRPr sz="1700"/>
            </a:lvl1pPr>
            <a:lvl2pPr marL="914400" lvl="1" indent="-336550" rtl="0">
              <a:spcBef>
                <a:spcPts val="800"/>
              </a:spcBef>
              <a:spcAft>
                <a:spcPts val="0"/>
              </a:spcAft>
              <a:buSzPts val="1700"/>
              <a:buChar char="○"/>
              <a:defRPr sz="1700"/>
            </a:lvl2pPr>
            <a:lvl3pPr marL="1371600" lvl="2" indent="-336550" rtl="0">
              <a:spcBef>
                <a:spcPts val="800"/>
              </a:spcBef>
              <a:spcAft>
                <a:spcPts val="0"/>
              </a:spcAft>
              <a:buSzPts val="1700"/>
              <a:buChar char="■"/>
              <a:defRPr sz="1700"/>
            </a:lvl3pPr>
            <a:lvl4pPr marL="1828800" lvl="3" indent="-336550" rtl="0">
              <a:spcBef>
                <a:spcPts val="800"/>
              </a:spcBef>
              <a:spcAft>
                <a:spcPts val="0"/>
              </a:spcAft>
              <a:buSzPts val="1700"/>
              <a:buChar char="●"/>
              <a:defRPr sz="1700"/>
            </a:lvl4pPr>
            <a:lvl5pPr marL="2286000" lvl="4" indent="-336550" rtl="0">
              <a:spcBef>
                <a:spcPts val="800"/>
              </a:spcBef>
              <a:spcAft>
                <a:spcPts val="0"/>
              </a:spcAft>
              <a:buSzPts val="1700"/>
              <a:buChar char="○"/>
              <a:defRPr sz="1700"/>
            </a:lvl5pPr>
            <a:lvl6pPr marL="2743200" lvl="5" indent="-336550" rtl="0">
              <a:spcBef>
                <a:spcPts val="800"/>
              </a:spcBef>
              <a:spcAft>
                <a:spcPts val="0"/>
              </a:spcAft>
              <a:buSzPts val="1700"/>
              <a:buChar char="■"/>
              <a:defRPr sz="1700"/>
            </a:lvl6pPr>
            <a:lvl7pPr marL="3200400" lvl="6" indent="-336550" rtl="0">
              <a:spcBef>
                <a:spcPts val="800"/>
              </a:spcBef>
              <a:spcAft>
                <a:spcPts val="0"/>
              </a:spcAft>
              <a:buSzPts val="1700"/>
              <a:buChar char="●"/>
              <a:defRPr sz="1700"/>
            </a:lvl7pPr>
            <a:lvl8pPr marL="3657600" lvl="7" indent="-336550" rtl="0">
              <a:spcBef>
                <a:spcPts val="800"/>
              </a:spcBef>
              <a:spcAft>
                <a:spcPts val="0"/>
              </a:spcAft>
              <a:buSzPts val="1700"/>
              <a:buChar char="○"/>
              <a:defRPr sz="1700"/>
            </a:lvl8pPr>
            <a:lvl9pPr marL="4114800" lvl="8" indent="-336550" rtl="0">
              <a:spcBef>
                <a:spcPts val="800"/>
              </a:spcBef>
              <a:spcAft>
                <a:spcPts val="800"/>
              </a:spcAft>
              <a:buSzPts val="1700"/>
              <a:buChar char="■"/>
              <a:defRPr sz="1700"/>
            </a:lvl9pPr>
          </a:lstStyle>
          <a:p>
            <a:endParaRPr/>
          </a:p>
        </p:txBody>
      </p:sp>
      <p:sp>
        <p:nvSpPr>
          <p:cNvPr id="28" name="Google Shape;28;p6"/>
          <p:cNvSpPr txBox="1">
            <a:spLocks noGrp="1"/>
          </p:cNvSpPr>
          <p:nvPr>
            <p:ph type="body" idx="2"/>
          </p:nvPr>
        </p:nvSpPr>
        <p:spPr>
          <a:xfrm>
            <a:off x="5040470" y="2749975"/>
            <a:ext cx="3589200" cy="1884900"/>
          </a:xfrm>
          <a:prstGeom prst="rect">
            <a:avLst/>
          </a:prstGeom>
        </p:spPr>
        <p:txBody>
          <a:bodyPr spcFirstLastPara="1" wrap="square" lIns="0" tIns="0" rIns="0" bIns="0" anchor="t" anchorCtr="0">
            <a:noAutofit/>
          </a:bodyPr>
          <a:lstStyle>
            <a:lvl1pPr marL="457200" lvl="0" indent="-336550" rtl="0">
              <a:spcBef>
                <a:spcPts val="0"/>
              </a:spcBef>
              <a:spcAft>
                <a:spcPts val="0"/>
              </a:spcAft>
              <a:buSzPts val="1700"/>
              <a:buChar char="●"/>
              <a:defRPr sz="1700"/>
            </a:lvl1pPr>
            <a:lvl2pPr marL="914400" lvl="1" indent="-336550" rtl="0">
              <a:spcBef>
                <a:spcPts val="800"/>
              </a:spcBef>
              <a:spcAft>
                <a:spcPts val="0"/>
              </a:spcAft>
              <a:buSzPts val="1700"/>
              <a:buChar char="○"/>
              <a:defRPr sz="1700"/>
            </a:lvl2pPr>
            <a:lvl3pPr marL="1371600" lvl="2" indent="-336550" rtl="0">
              <a:spcBef>
                <a:spcPts val="800"/>
              </a:spcBef>
              <a:spcAft>
                <a:spcPts val="0"/>
              </a:spcAft>
              <a:buSzPts val="1700"/>
              <a:buChar char="■"/>
              <a:defRPr sz="1700"/>
            </a:lvl3pPr>
            <a:lvl4pPr marL="1828800" lvl="3" indent="-336550" rtl="0">
              <a:spcBef>
                <a:spcPts val="800"/>
              </a:spcBef>
              <a:spcAft>
                <a:spcPts val="0"/>
              </a:spcAft>
              <a:buSzPts val="1700"/>
              <a:buChar char="●"/>
              <a:defRPr sz="1700"/>
            </a:lvl4pPr>
            <a:lvl5pPr marL="2286000" lvl="4" indent="-336550" rtl="0">
              <a:spcBef>
                <a:spcPts val="800"/>
              </a:spcBef>
              <a:spcAft>
                <a:spcPts val="0"/>
              </a:spcAft>
              <a:buSzPts val="1700"/>
              <a:buChar char="○"/>
              <a:defRPr sz="1700"/>
            </a:lvl5pPr>
            <a:lvl6pPr marL="2743200" lvl="5" indent="-336550" rtl="0">
              <a:spcBef>
                <a:spcPts val="800"/>
              </a:spcBef>
              <a:spcAft>
                <a:spcPts val="0"/>
              </a:spcAft>
              <a:buSzPts val="1700"/>
              <a:buChar char="■"/>
              <a:defRPr sz="1700"/>
            </a:lvl6pPr>
            <a:lvl7pPr marL="3200400" lvl="6" indent="-336550" rtl="0">
              <a:spcBef>
                <a:spcPts val="800"/>
              </a:spcBef>
              <a:spcAft>
                <a:spcPts val="0"/>
              </a:spcAft>
              <a:buSzPts val="1700"/>
              <a:buChar char="●"/>
              <a:defRPr sz="1700"/>
            </a:lvl7pPr>
            <a:lvl8pPr marL="3657600" lvl="7" indent="-336550" rtl="0">
              <a:spcBef>
                <a:spcPts val="800"/>
              </a:spcBef>
              <a:spcAft>
                <a:spcPts val="0"/>
              </a:spcAft>
              <a:buSzPts val="1700"/>
              <a:buChar char="○"/>
              <a:defRPr sz="1700"/>
            </a:lvl8pPr>
            <a:lvl9pPr marL="4114800" lvl="8" indent="-336550" rtl="0">
              <a:spcBef>
                <a:spcPts val="800"/>
              </a:spcBef>
              <a:spcAft>
                <a:spcPts val="800"/>
              </a:spcAft>
              <a:buSzPts val="1700"/>
              <a:buChar char="■"/>
              <a:defRPr sz="1700"/>
            </a:lvl9pPr>
          </a:lstStyle>
          <a:p>
            <a:endParaRPr/>
          </a:p>
        </p:txBody>
      </p:sp>
    </p:spTree>
  </p:cSld>
  <p:clrMapOvr>
    <a:masterClrMapping/>
  </p:clrMapOvr>
  <p:transition spd="slow">
    <p:wip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bg>
      <p:bgPr>
        <a:solidFill>
          <a:schemeClr val="accent3"/>
        </a:solidFill>
        <a:effectLst/>
      </p:bgPr>
    </p:bg>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514350" y="509600"/>
            <a:ext cx="7966200" cy="585900"/>
          </a:xfrm>
          <a:prstGeom prst="rect">
            <a:avLst/>
          </a:prstGeom>
        </p:spPr>
        <p:txBody>
          <a:bodyPr spcFirstLastPara="1" wrap="square" lIns="0" tIns="0" rIns="0" bIns="0" anchor="t" anchorCtr="0">
            <a:noAutofit/>
          </a:bodyPr>
          <a:lstStyle>
            <a:lvl1pPr lvl="0" rtl="0">
              <a:lnSpc>
                <a:spcPct val="100000"/>
              </a:lnSpc>
              <a:spcBef>
                <a:spcPts val="0"/>
              </a:spcBef>
              <a:spcAft>
                <a:spcPts val="0"/>
              </a:spcAft>
              <a:buSzPts val="3500"/>
              <a:buNone/>
              <a:defRPr sz="3500"/>
            </a:lvl1pPr>
            <a:lvl2pPr lvl="1" rtl="0">
              <a:lnSpc>
                <a:spcPct val="100000"/>
              </a:lnSpc>
              <a:spcBef>
                <a:spcPts val="0"/>
              </a:spcBef>
              <a:spcAft>
                <a:spcPts val="0"/>
              </a:spcAft>
              <a:buSzPts val="3500"/>
              <a:buNone/>
              <a:defRPr sz="3500"/>
            </a:lvl2pPr>
            <a:lvl3pPr lvl="2" rtl="0">
              <a:lnSpc>
                <a:spcPct val="100000"/>
              </a:lnSpc>
              <a:spcBef>
                <a:spcPts val="0"/>
              </a:spcBef>
              <a:spcAft>
                <a:spcPts val="0"/>
              </a:spcAft>
              <a:buSzPts val="3500"/>
              <a:buNone/>
              <a:defRPr sz="3500"/>
            </a:lvl3pPr>
            <a:lvl4pPr lvl="3" rtl="0">
              <a:lnSpc>
                <a:spcPct val="100000"/>
              </a:lnSpc>
              <a:spcBef>
                <a:spcPts val="0"/>
              </a:spcBef>
              <a:spcAft>
                <a:spcPts val="0"/>
              </a:spcAft>
              <a:buSzPts val="3500"/>
              <a:buNone/>
              <a:defRPr sz="3500"/>
            </a:lvl4pPr>
            <a:lvl5pPr lvl="4" rtl="0">
              <a:lnSpc>
                <a:spcPct val="100000"/>
              </a:lnSpc>
              <a:spcBef>
                <a:spcPts val="0"/>
              </a:spcBef>
              <a:spcAft>
                <a:spcPts val="0"/>
              </a:spcAft>
              <a:buSzPts val="3500"/>
              <a:buNone/>
              <a:defRPr sz="3500"/>
            </a:lvl5pPr>
            <a:lvl6pPr lvl="5" rtl="0">
              <a:lnSpc>
                <a:spcPct val="100000"/>
              </a:lnSpc>
              <a:spcBef>
                <a:spcPts val="0"/>
              </a:spcBef>
              <a:spcAft>
                <a:spcPts val="0"/>
              </a:spcAft>
              <a:buSzPts val="3500"/>
              <a:buNone/>
              <a:defRPr sz="3500"/>
            </a:lvl6pPr>
            <a:lvl7pPr lvl="6" rtl="0">
              <a:lnSpc>
                <a:spcPct val="100000"/>
              </a:lnSpc>
              <a:spcBef>
                <a:spcPts val="0"/>
              </a:spcBef>
              <a:spcAft>
                <a:spcPts val="0"/>
              </a:spcAft>
              <a:buSzPts val="3500"/>
              <a:buNone/>
              <a:defRPr sz="3500"/>
            </a:lvl7pPr>
            <a:lvl8pPr lvl="7" rtl="0">
              <a:lnSpc>
                <a:spcPct val="100000"/>
              </a:lnSpc>
              <a:spcBef>
                <a:spcPts val="0"/>
              </a:spcBef>
              <a:spcAft>
                <a:spcPts val="0"/>
              </a:spcAft>
              <a:buSzPts val="3500"/>
              <a:buNone/>
              <a:defRPr sz="3500"/>
            </a:lvl8pPr>
            <a:lvl9pPr lvl="8" rtl="0">
              <a:lnSpc>
                <a:spcPct val="100000"/>
              </a:lnSpc>
              <a:spcBef>
                <a:spcPts val="0"/>
              </a:spcBef>
              <a:spcAft>
                <a:spcPts val="0"/>
              </a:spcAft>
              <a:buSzPts val="3500"/>
              <a:buNone/>
              <a:defRPr sz="3500"/>
            </a:lvl9pPr>
          </a:lstStyle>
          <a:p>
            <a:endParaRPr/>
          </a:p>
        </p:txBody>
      </p:sp>
      <p:sp>
        <p:nvSpPr>
          <p:cNvPr id="31" name="Google Shape;31;p7"/>
          <p:cNvSpPr txBox="1">
            <a:spLocks noGrp="1"/>
          </p:cNvSpPr>
          <p:nvPr>
            <p:ph type="body" idx="1"/>
          </p:nvPr>
        </p:nvSpPr>
        <p:spPr>
          <a:xfrm>
            <a:off x="514350" y="2749975"/>
            <a:ext cx="2304000" cy="1884900"/>
          </a:xfrm>
          <a:prstGeom prst="rect">
            <a:avLst/>
          </a:prstGeom>
        </p:spPr>
        <p:txBody>
          <a:bodyPr spcFirstLastPara="1" wrap="square" lIns="0" tIns="0" rIns="0" bIns="0" anchor="t" anchorCtr="0">
            <a:noAutofit/>
          </a:bodyPr>
          <a:lstStyle>
            <a:lvl1pPr marL="457200" lvl="0" indent="-336550" rtl="0">
              <a:spcBef>
                <a:spcPts val="0"/>
              </a:spcBef>
              <a:spcAft>
                <a:spcPts val="0"/>
              </a:spcAft>
              <a:buSzPts val="1700"/>
              <a:buChar char="●"/>
              <a:defRPr sz="1700"/>
            </a:lvl1pPr>
            <a:lvl2pPr marL="914400" lvl="1" indent="-336550" rtl="0">
              <a:spcBef>
                <a:spcPts val="800"/>
              </a:spcBef>
              <a:spcAft>
                <a:spcPts val="0"/>
              </a:spcAft>
              <a:buSzPts val="1700"/>
              <a:buChar char="○"/>
              <a:defRPr sz="1700"/>
            </a:lvl2pPr>
            <a:lvl3pPr marL="1371600" lvl="2" indent="-336550" rtl="0">
              <a:spcBef>
                <a:spcPts val="800"/>
              </a:spcBef>
              <a:spcAft>
                <a:spcPts val="0"/>
              </a:spcAft>
              <a:buSzPts val="1700"/>
              <a:buChar char="■"/>
              <a:defRPr sz="1700"/>
            </a:lvl3pPr>
            <a:lvl4pPr marL="1828800" lvl="3" indent="-336550" rtl="0">
              <a:spcBef>
                <a:spcPts val="800"/>
              </a:spcBef>
              <a:spcAft>
                <a:spcPts val="0"/>
              </a:spcAft>
              <a:buSzPts val="1700"/>
              <a:buChar char="●"/>
              <a:defRPr sz="1700"/>
            </a:lvl4pPr>
            <a:lvl5pPr marL="2286000" lvl="4" indent="-336550" rtl="0">
              <a:spcBef>
                <a:spcPts val="800"/>
              </a:spcBef>
              <a:spcAft>
                <a:spcPts val="0"/>
              </a:spcAft>
              <a:buSzPts val="1700"/>
              <a:buChar char="○"/>
              <a:defRPr sz="1700"/>
            </a:lvl5pPr>
            <a:lvl6pPr marL="2743200" lvl="5" indent="-336550" rtl="0">
              <a:spcBef>
                <a:spcPts val="800"/>
              </a:spcBef>
              <a:spcAft>
                <a:spcPts val="0"/>
              </a:spcAft>
              <a:buSzPts val="1700"/>
              <a:buChar char="■"/>
              <a:defRPr sz="1700"/>
            </a:lvl6pPr>
            <a:lvl7pPr marL="3200400" lvl="6" indent="-336550" rtl="0">
              <a:spcBef>
                <a:spcPts val="800"/>
              </a:spcBef>
              <a:spcAft>
                <a:spcPts val="0"/>
              </a:spcAft>
              <a:buSzPts val="1700"/>
              <a:buChar char="●"/>
              <a:defRPr sz="1700"/>
            </a:lvl7pPr>
            <a:lvl8pPr marL="3657600" lvl="7" indent="-336550" rtl="0">
              <a:spcBef>
                <a:spcPts val="800"/>
              </a:spcBef>
              <a:spcAft>
                <a:spcPts val="0"/>
              </a:spcAft>
              <a:buSzPts val="1700"/>
              <a:buChar char="○"/>
              <a:defRPr sz="1700"/>
            </a:lvl8pPr>
            <a:lvl9pPr marL="4114800" lvl="8" indent="-336550" rtl="0">
              <a:spcBef>
                <a:spcPts val="800"/>
              </a:spcBef>
              <a:spcAft>
                <a:spcPts val="800"/>
              </a:spcAft>
              <a:buSzPts val="1700"/>
              <a:buChar char="■"/>
              <a:defRPr sz="1700"/>
            </a:lvl9pPr>
          </a:lstStyle>
          <a:p>
            <a:endParaRPr/>
          </a:p>
        </p:txBody>
      </p:sp>
      <p:sp>
        <p:nvSpPr>
          <p:cNvPr id="32" name="Google Shape;32;p7"/>
          <p:cNvSpPr txBox="1">
            <a:spLocks noGrp="1"/>
          </p:cNvSpPr>
          <p:nvPr>
            <p:ph type="body" idx="2"/>
          </p:nvPr>
        </p:nvSpPr>
        <p:spPr>
          <a:xfrm>
            <a:off x="3419963" y="2749975"/>
            <a:ext cx="2304000" cy="1884900"/>
          </a:xfrm>
          <a:prstGeom prst="rect">
            <a:avLst/>
          </a:prstGeom>
        </p:spPr>
        <p:txBody>
          <a:bodyPr spcFirstLastPara="1" wrap="square" lIns="0" tIns="0" rIns="0" bIns="0" anchor="t" anchorCtr="0">
            <a:noAutofit/>
          </a:bodyPr>
          <a:lstStyle>
            <a:lvl1pPr marL="457200" lvl="0" indent="-336550" rtl="0">
              <a:spcBef>
                <a:spcPts val="0"/>
              </a:spcBef>
              <a:spcAft>
                <a:spcPts val="0"/>
              </a:spcAft>
              <a:buSzPts val="1700"/>
              <a:buChar char="●"/>
              <a:defRPr sz="1700"/>
            </a:lvl1pPr>
            <a:lvl2pPr marL="914400" lvl="1" indent="-336550" rtl="0">
              <a:spcBef>
                <a:spcPts val="800"/>
              </a:spcBef>
              <a:spcAft>
                <a:spcPts val="0"/>
              </a:spcAft>
              <a:buSzPts val="1700"/>
              <a:buChar char="○"/>
              <a:defRPr sz="1700"/>
            </a:lvl2pPr>
            <a:lvl3pPr marL="1371600" lvl="2" indent="-336550" rtl="0">
              <a:spcBef>
                <a:spcPts val="800"/>
              </a:spcBef>
              <a:spcAft>
                <a:spcPts val="0"/>
              </a:spcAft>
              <a:buSzPts val="1700"/>
              <a:buChar char="■"/>
              <a:defRPr sz="1700"/>
            </a:lvl3pPr>
            <a:lvl4pPr marL="1828800" lvl="3" indent="-336550" rtl="0">
              <a:spcBef>
                <a:spcPts val="800"/>
              </a:spcBef>
              <a:spcAft>
                <a:spcPts val="0"/>
              </a:spcAft>
              <a:buSzPts val="1700"/>
              <a:buChar char="●"/>
              <a:defRPr sz="1700"/>
            </a:lvl4pPr>
            <a:lvl5pPr marL="2286000" lvl="4" indent="-336550" rtl="0">
              <a:spcBef>
                <a:spcPts val="800"/>
              </a:spcBef>
              <a:spcAft>
                <a:spcPts val="0"/>
              </a:spcAft>
              <a:buSzPts val="1700"/>
              <a:buChar char="○"/>
              <a:defRPr sz="1700"/>
            </a:lvl5pPr>
            <a:lvl6pPr marL="2743200" lvl="5" indent="-336550" rtl="0">
              <a:spcBef>
                <a:spcPts val="800"/>
              </a:spcBef>
              <a:spcAft>
                <a:spcPts val="0"/>
              </a:spcAft>
              <a:buSzPts val="1700"/>
              <a:buChar char="■"/>
              <a:defRPr sz="1700"/>
            </a:lvl6pPr>
            <a:lvl7pPr marL="3200400" lvl="6" indent="-336550" rtl="0">
              <a:spcBef>
                <a:spcPts val="800"/>
              </a:spcBef>
              <a:spcAft>
                <a:spcPts val="0"/>
              </a:spcAft>
              <a:buSzPts val="1700"/>
              <a:buChar char="●"/>
              <a:defRPr sz="1700"/>
            </a:lvl7pPr>
            <a:lvl8pPr marL="3657600" lvl="7" indent="-336550" rtl="0">
              <a:spcBef>
                <a:spcPts val="800"/>
              </a:spcBef>
              <a:spcAft>
                <a:spcPts val="0"/>
              </a:spcAft>
              <a:buSzPts val="1700"/>
              <a:buChar char="○"/>
              <a:defRPr sz="1700"/>
            </a:lvl8pPr>
            <a:lvl9pPr marL="4114800" lvl="8" indent="-336550" rtl="0">
              <a:spcBef>
                <a:spcPts val="800"/>
              </a:spcBef>
              <a:spcAft>
                <a:spcPts val="800"/>
              </a:spcAft>
              <a:buSzPts val="1700"/>
              <a:buChar char="■"/>
              <a:defRPr sz="1700"/>
            </a:lvl9pPr>
          </a:lstStyle>
          <a:p>
            <a:endParaRPr/>
          </a:p>
        </p:txBody>
      </p:sp>
      <p:sp>
        <p:nvSpPr>
          <p:cNvPr id="33" name="Google Shape;33;p7"/>
          <p:cNvSpPr txBox="1">
            <a:spLocks noGrp="1"/>
          </p:cNvSpPr>
          <p:nvPr>
            <p:ph type="body" idx="3"/>
          </p:nvPr>
        </p:nvSpPr>
        <p:spPr>
          <a:xfrm>
            <a:off x="6325563" y="2749975"/>
            <a:ext cx="2304000" cy="1884900"/>
          </a:xfrm>
          <a:prstGeom prst="rect">
            <a:avLst/>
          </a:prstGeom>
        </p:spPr>
        <p:txBody>
          <a:bodyPr spcFirstLastPara="1" wrap="square" lIns="0" tIns="0" rIns="0" bIns="0" anchor="t" anchorCtr="0">
            <a:noAutofit/>
          </a:bodyPr>
          <a:lstStyle>
            <a:lvl1pPr marL="457200" lvl="0" indent="-336550" rtl="0">
              <a:spcBef>
                <a:spcPts val="0"/>
              </a:spcBef>
              <a:spcAft>
                <a:spcPts val="0"/>
              </a:spcAft>
              <a:buSzPts val="1700"/>
              <a:buChar char="●"/>
              <a:defRPr sz="1700"/>
            </a:lvl1pPr>
            <a:lvl2pPr marL="914400" lvl="1" indent="-336550" rtl="0">
              <a:spcBef>
                <a:spcPts val="800"/>
              </a:spcBef>
              <a:spcAft>
                <a:spcPts val="0"/>
              </a:spcAft>
              <a:buSzPts val="1700"/>
              <a:buChar char="○"/>
              <a:defRPr sz="1700"/>
            </a:lvl2pPr>
            <a:lvl3pPr marL="1371600" lvl="2" indent="-336550" rtl="0">
              <a:spcBef>
                <a:spcPts val="800"/>
              </a:spcBef>
              <a:spcAft>
                <a:spcPts val="0"/>
              </a:spcAft>
              <a:buSzPts val="1700"/>
              <a:buChar char="■"/>
              <a:defRPr sz="1700"/>
            </a:lvl3pPr>
            <a:lvl4pPr marL="1828800" lvl="3" indent="-336550" rtl="0">
              <a:spcBef>
                <a:spcPts val="800"/>
              </a:spcBef>
              <a:spcAft>
                <a:spcPts val="0"/>
              </a:spcAft>
              <a:buSzPts val="1700"/>
              <a:buChar char="●"/>
              <a:defRPr sz="1700"/>
            </a:lvl4pPr>
            <a:lvl5pPr marL="2286000" lvl="4" indent="-336550" rtl="0">
              <a:spcBef>
                <a:spcPts val="800"/>
              </a:spcBef>
              <a:spcAft>
                <a:spcPts val="0"/>
              </a:spcAft>
              <a:buSzPts val="1700"/>
              <a:buChar char="○"/>
              <a:defRPr sz="1700"/>
            </a:lvl5pPr>
            <a:lvl6pPr marL="2743200" lvl="5" indent="-336550" rtl="0">
              <a:spcBef>
                <a:spcPts val="800"/>
              </a:spcBef>
              <a:spcAft>
                <a:spcPts val="0"/>
              </a:spcAft>
              <a:buSzPts val="1700"/>
              <a:buChar char="■"/>
              <a:defRPr sz="1700"/>
            </a:lvl6pPr>
            <a:lvl7pPr marL="3200400" lvl="6" indent="-336550" rtl="0">
              <a:spcBef>
                <a:spcPts val="800"/>
              </a:spcBef>
              <a:spcAft>
                <a:spcPts val="0"/>
              </a:spcAft>
              <a:buSzPts val="1700"/>
              <a:buChar char="●"/>
              <a:defRPr sz="1700"/>
            </a:lvl7pPr>
            <a:lvl8pPr marL="3657600" lvl="7" indent="-336550" rtl="0">
              <a:spcBef>
                <a:spcPts val="800"/>
              </a:spcBef>
              <a:spcAft>
                <a:spcPts val="0"/>
              </a:spcAft>
              <a:buSzPts val="1700"/>
              <a:buChar char="○"/>
              <a:defRPr sz="1700"/>
            </a:lvl8pPr>
            <a:lvl9pPr marL="4114800" lvl="8" indent="-336550" rtl="0">
              <a:spcBef>
                <a:spcPts val="800"/>
              </a:spcBef>
              <a:spcAft>
                <a:spcPts val="800"/>
              </a:spcAft>
              <a:buSzPts val="1700"/>
              <a:buChar char="■"/>
              <a:defRPr sz="1700"/>
            </a:lvl9pPr>
          </a:lstStyle>
          <a:p>
            <a:endParaRPr/>
          </a:p>
        </p:txBody>
      </p:sp>
    </p:spTree>
  </p:cSld>
  <p:clrMapOvr>
    <a:masterClrMapping/>
  </p:clrMapOvr>
  <p:transition spd="slow">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4"/>
        <p:cNvGrpSpPr/>
        <p:nvPr/>
      </p:nvGrpSpPr>
      <p:grpSpPr>
        <a:xfrm>
          <a:off x="0" y="0"/>
          <a:ext cx="0" cy="0"/>
          <a:chOff x="0" y="0"/>
          <a:chExt cx="0" cy="0"/>
        </a:xfrm>
      </p:grpSpPr>
      <p:sp>
        <p:nvSpPr>
          <p:cNvPr id="35" name="Google Shape;35;p8"/>
          <p:cNvSpPr/>
          <p:nvPr/>
        </p:nvSpPr>
        <p:spPr>
          <a:xfrm>
            <a:off x="-9" y="0"/>
            <a:ext cx="4720800" cy="5143500"/>
          </a:xfrm>
          <a:prstGeom prst="rect">
            <a:avLst/>
          </a:prstGeom>
          <a:solidFill>
            <a:schemeClr val="lt2"/>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dirty="0"/>
          </a:p>
        </p:txBody>
      </p:sp>
      <p:sp>
        <p:nvSpPr>
          <p:cNvPr id="36" name="Google Shape;36;p8"/>
          <p:cNvSpPr txBox="1">
            <a:spLocks noGrp="1"/>
          </p:cNvSpPr>
          <p:nvPr>
            <p:ph type="ctrTitle"/>
          </p:nvPr>
        </p:nvSpPr>
        <p:spPr>
          <a:xfrm>
            <a:off x="573950" y="1532700"/>
            <a:ext cx="3291300" cy="2078100"/>
          </a:xfrm>
          <a:prstGeom prst="rect">
            <a:avLst/>
          </a:prstGeom>
        </p:spPr>
        <p:txBody>
          <a:bodyPr spcFirstLastPara="1" wrap="square" lIns="0" tIns="0" rIns="0" bIns="0" anchor="ctr" anchorCtr="0">
            <a:noAutofit/>
          </a:bodyPr>
          <a:lstStyle>
            <a:lvl1pPr lvl="0" rtl="0">
              <a:spcBef>
                <a:spcPts val="0"/>
              </a:spcBef>
              <a:spcAft>
                <a:spcPts val="0"/>
              </a:spcAft>
              <a:buClr>
                <a:schemeClr val="lt1"/>
              </a:buClr>
              <a:buSzPts val="4500"/>
              <a:buNone/>
              <a:defRPr sz="4500">
                <a:solidFill>
                  <a:schemeClr val="lt1"/>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endParaRPr/>
          </a:p>
        </p:txBody>
      </p:sp>
      <p:sp>
        <p:nvSpPr>
          <p:cNvPr id="37" name="Google Shape;37;p8"/>
          <p:cNvSpPr>
            <a:spLocks noGrp="1"/>
          </p:cNvSpPr>
          <p:nvPr>
            <p:ph type="pic" idx="2"/>
          </p:nvPr>
        </p:nvSpPr>
        <p:spPr>
          <a:xfrm>
            <a:off x="5244625" y="523875"/>
            <a:ext cx="3428400" cy="4114800"/>
          </a:xfrm>
          <a:prstGeom prst="rect">
            <a:avLst/>
          </a:prstGeom>
          <a:noFill/>
          <a:ln>
            <a:noFill/>
          </a:ln>
        </p:spPr>
      </p:sp>
    </p:spTree>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0"/>
        <p:cNvGrpSpPr/>
        <p:nvPr/>
      </p:nvGrpSpPr>
      <p:grpSpPr>
        <a:xfrm>
          <a:off x="0" y="0"/>
          <a:ext cx="0" cy="0"/>
          <a:chOff x="0" y="0"/>
          <a:chExt cx="0" cy="0"/>
        </a:xfrm>
      </p:grpSpPr>
    </p:spTree>
  </p:cSld>
  <p:clrMapOvr>
    <a:masterClrMapping/>
  </p:clrMapOvr>
  <p:transition spd="slow">
    <p:wip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55300" y="836000"/>
            <a:ext cx="7433400" cy="396300"/>
          </a:xfrm>
          <a:prstGeom prst="rect">
            <a:avLst/>
          </a:prstGeom>
          <a:noFill/>
          <a:ln>
            <a:noFill/>
          </a:ln>
        </p:spPr>
        <p:txBody>
          <a:bodyPr spcFirstLastPara="1" wrap="square" lIns="0" tIns="0" rIns="0" bIns="0" anchor="b" anchorCtr="0">
            <a:noAutofit/>
          </a:bodyPr>
          <a:lstStyle>
            <a:lvl1pPr lvl="0" rtl="0">
              <a:lnSpc>
                <a:spcPct val="100000"/>
              </a:lnSpc>
              <a:spcBef>
                <a:spcPts val="0"/>
              </a:spcBef>
              <a:spcAft>
                <a:spcPts val="0"/>
              </a:spcAft>
              <a:buClr>
                <a:schemeClr val="dk1"/>
              </a:buClr>
              <a:buSzPts val="3200"/>
              <a:buFont typeface="Roboto"/>
              <a:buNone/>
              <a:defRPr sz="3200" b="1">
                <a:solidFill>
                  <a:schemeClr val="dk1"/>
                </a:solidFill>
                <a:latin typeface="Roboto"/>
                <a:ea typeface="Roboto"/>
                <a:cs typeface="Roboto"/>
                <a:sym typeface="Roboto"/>
              </a:defRPr>
            </a:lvl1pPr>
            <a:lvl2pPr lvl="1" rtl="0">
              <a:lnSpc>
                <a:spcPct val="90000"/>
              </a:lnSpc>
              <a:spcBef>
                <a:spcPts val="0"/>
              </a:spcBef>
              <a:spcAft>
                <a:spcPts val="0"/>
              </a:spcAft>
              <a:buClr>
                <a:schemeClr val="dk1"/>
              </a:buClr>
              <a:buSzPts val="3200"/>
              <a:buFont typeface="Roboto"/>
              <a:buNone/>
              <a:defRPr sz="3200" b="1">
                <a:solidFill>
                  <a:schemeClr val="dk1"/>
                </a:solidFill>
                <a:latin typeface="Roboto"/>
                <a:ea typeface="Roboto"/>
                <a:cs typeface="Roboto"/>
                <a:sym typeface="Roboto"/>
              </a:defRPr>
            </a:lvl2pPr>
            <a:lvl3pPr lvl="2" rtl="0">
              <a:lnSpc>
                <a:spcPct val="90000"/>
              </a:lnSpc>
              <a:spcBef>
                <a:spcPts val="0"/>
              </a:spcBef>
              <a:spcAft>
                <a:spcPts val="0"/>
              </a:spcAft>
              <a:buClr>
                <a:schemeClr val="dk1"/>
              </a:buClr>
              <a:buSzPts val="3200"/>
              <a:buFont typeface="Roboto"/>
              <a:buNone/>
              <a:defRPr sz="3200" b="1">
                <a:solidFill>
                  <a:schemeClr val="dk1"/>
                </a:solidFill>
                <a:latin typeface="Roboto"/>
                <a:ea typeface="Roboto"/>
                <a:cs typeface="Roboto"/>
                <a:sym typeface="Roboto"/>
              </a:defRPr>
            </a:lvl3pPr>
            <a:lvl4pPr lvl="3" rtl="0">
              <a:lnSpc>
                <a:spcPct val="90000"/>
              </a:lnSpc>
              <a:spcBef>
                <a:spcPts val="0"/>
              </a:spcBef>
              <a:spcAft>
                <a:spcPts val="0"/>
              </a:spcAft>
              <a:buClr>
                <a:schemeClr val="dk1"/>
              </a:buClr>
              <a:buSzPts val="3200"/>
              <a:buFont typeface="Roboto"/>
              <a:buNone/>
              <a:defRPr sz="3200" b="1">
                <a:solidFill>
                  <a:schemeClr val="dk1"/>
                </a:solidFill>
                <a:latin typeface="Roboto"/>
                <a:ea typeface="Roboto"/>
                <a:cs typeface="Roboto"/>
                <a:sym typeface="Roboto"/>
              </a:defRPr>
            </a:lvl4pPr>
            <a:lvl5pPr lvl="4" rtl="0">
              <a:lnSpc>
                <a:spcPct val="90000"/>
              </a:lnSpc>
              <a:spcBef>
                <a:spcPts val="0"/>
              </a:spcBef>
              <a:spcAft>
                <a:spcPts val="0"/>
              </a:spcAft>
              <a:buClr>
                <a:schemeClr val="dk1"/>
              </a:buClr>
              <a:buSzPts val="3200"/>
              <a:buFont typeface="Roboto"/>
              <a:buNone/>
              <a:defRPr sz="3200" b="1">
                <a:solidFill>
                  <a:schemeClr val="dk1"/>
                </a:solidFill>
                <a:latin typeface="Roboto"/>
                <a:ea typeface="Roboto"/>
                <a:cs typeface="Roboto"/>
                <a:sym typeface="Roboto"/>
              </a:defRPr>
            </a:lvl5pPr>
            <a:lvl6pPr lvl="5" rtl="0">
              <a:lnSpc>
                <a:spcPct val="90000"/>
              </a:lnSpc>
              <a:spcBef>
                <a:spcPts val="0"/>
              </a:spcBef>
              <a:spcAft>
                <a:spcPts val="0"/>
              </a:spcAft>
              <a:buClr>
                <a:schemeClr val="dk1"/>
              </a:buClr>
              <a:buSzPts val="3200"/>
              <a:buFont typeface="Roboto"/>
              <a:buNone/>
              <a:defRPr sz="3200" b="1">
                <a:solidFill>
                  <a:schemeClr val="dk1"/>
                </a:solidFill>
                <a:latin typeface="Roboto"/>
                <a:ea typeface="Roboto"/>
                <a:cs typeface="Roboto"/>
                <a:sym typeface="Roboto"/>
              </a:defRPr>
            </a:lvl6pPr>
            <a:lvl7pPr lvl="6" rtl="0">
              <a:lnSpc>
                <a:spcPct val="90000"/>
              </a:lnSpc>
              <a:spcBef>
                <a:spcPts val="0"/>
              </a:spcBef>
              <a:spcAft>
                <a:spcPts val="0"/>
              </a:spcAft>
              <a:buClr>
                <a:schemeClr val="dk1"/>
              </a:buClr>
              <a:buSzPts val="3200"/>
              <a:buFont typeface="Roboto"/>
              <a:buNone/>
              <a:defRPr sz="3200" b="1">
                <a:solidFill>
                  <a:schemeClr val="dk1"/>
                </a:solidFill>
                <a:latin typeface="Roboto"/>
                <a:ea typeface="Roboto"/>
                <a:cs typeface="Roboto"/>
                <a:sym typeface="Roboto"/>
              </a:defRPr>
            </a:lvl7pPr>
            <a:lvl8pPr lvl="7" rtl="0">
              <a:lnSpc>
                <a:spcPct val="90000"/>
              </a:lnSpc>
              <a:spcBef>
                <a:spcPts val="0"/>
              </a:spcBef>
              <a:spcAft>
                <a:spcPts val="0"/>
              </a:spcAft>
              <a:buClr>
                <a:schemeClr val="dk1"/>
              </a:buClr>
              <a:buSzPts val="3200"/>
              <a:buFont typeface="Roboto"/>
              <a:buNone/>
              <a:defRPr sz="3200" b="1">
                <a:solidFill>
                  <a:schemeClr val="dk1"/>
                </a:solidFill>
                <a:latin typeface="Roboto"/>
                <a:ea typeface="Roboto"/>
                <a:cs typeface="Roboto"/>
                <a:sym typeface="Roboto"/>
              </a:defRPr>
            </a:lvl8pPr>
            <a:lvl9pPr lvl="8" rtl="0">
              <a:lnSpc>
                <a:spcPct val="90000"/>
              </a:lnSpc>
              <a:spcBef>
                <a:spcPts val="0"/>
              </a:spcBef>
              <a:spcAft>
                <a:spcPts val="0"/>
              </a:spcAft>
              <a:buClr>
                <a:schemeClr val="dk1"/>
              </a:buClr>
              <a:buSzPts val="3200"/>
              <a:buFont typeface="Roboto"/>
              <a:buNone/>
              <a:defRPr sz="3200" b="1">
                <a:solidFill>
                  <a:schemeClr val="dk1"/>
                </a:solidFill>
                <a:latin typeface="Roboto"/>
                <a:ea typeface="Roboto"/>
                <a:cs typeface="Roboto"/>
                <a:sym typeface="Roboto"/>
              </a:defRPr>
            </a:lvl9pPr>
          </a:lstStyle>
          <a:p>
            <a:endParaRPr/>
          </a:p>
        </p:txBody>
      </p:sp>
      <p:sp>
        <p:nvSpPr>
          <p:cNvPr id="7" name="Google Shape;7;p1"/>
          <p:cNvSpPr txBox="1">
            <a:spLocks noGrp="1"/>
          </p:cNvSpPr>
          <p:nvPr>
            <p:ph type="body" idx="1"/>
          </p:nvPr>
        </p:nvSpPr>
        <p:spPr>
          <a:xfrm>
            <a:off x="855300" y="1353947"/>
            <a:ext cx="7433400" cy="3033900"/>
          </a:xfrm>
          <a:prstGeom prst="rect">
            <a:avLst/>
          </a:prstGeom>
          <a:noFill/>
          <a:ln>
            <a:noFill/>
          </a:ln>
        </p:spPr>
        <p:txBody>
          <a:bodyPr spcFirstLastPara="1" wrap="square" lIns="0" tIns="0" rIns="0" bIns="0" anchor="t" anchorCtr="0">
            <a:noAutofit/>
          </a:bodyPr>
          <a:lstStyle>
            <a:lvl1pPr marL="457200" lvl="0" indent="-381000" rtl="0">
              <a:lnSpc>
                <a:spcPct val="120000"/>
              </a:lnSpc>
              <a:spcBef>
                <a:spcPts val="0"/>
              </a:spcBef>
              <a:spcAft>
                <a:spcPts val="0"/>
              </a:spcAft>
              <a:buClr>
                <a:schemeClr val="dk1"/>
              </a:buClr>
              <a:buSzPts val="2400"/>
              <a:buFont typeface="Roboto"/>
              <a:buChar char="●"/>
              <a:defRPr sz="2400">
                <a:solidFill>
                  <a:schemeClr val="dk1"/>
                </a:solidFill>
                <a:latin typeface="Roboto"/>
                <a:ea typeface="Roboto"/>
                <a:cs typeface="Roboto"/>
                <a:sym typeface="Roboto"/>
              </a:defRPr>
            </a:lvl1pPr>
            <a:lvl2pPr marL="914400" lvl="1" indent="-381000" rtl="0">
              <a:lnSpc>
                <a:spcPct val="120000"/>
              </a:lnSpc>
              <a:spcBef>
                <a:spcPts val="800"/>
              </a:spcBef>
              <a:spcAft>
                <a:spcPts val="0"/>
              </a:spcAft>
              <a:buClr>
                <a:schemeClr val="dk1"/>
              </a:buClr>
              <a:buSzPts val="2400"/>
              <a:buFont typeface="Roboto"/>
              <a:buChar char="○"/>
              <a:defRPr sz="2400">
                <a:solidFill>
                  <a:schemeClr val="dk1"/>
                </a:solidFill>
                <a:latin typeface="Roboto"/>
                <a:ea typeface="Roboto"/>
                <a:cs typeface="Roboto"/>
                <a:sym typeface="Roboto"/>
              </a:defRPr>
            </a:lvl2pPr>
            <a:lvl3pPr marL="1371600" lvl="2" indent="-381000" rtl="0">
              <a:lnSpc>
                <a:spcPct val="120000"/>
              </a:lnSpc>
              <a:spcBef>
                <a:spcPts val="800"/>
              </a:spcBef>
              <a:spcAft>
                <a:spcPts val="0"/>
              </a:spcAft>
              <a:buClr>
                <a:schemeClr val="dk1"/>
              </a:buClr>
              <a:buSzPts val="2400"/>
              <a:buFont typeface="Roboto"/>
              <a:buChar char="■"/>
              <a:defRPr sz="2400">
                <a:solidFill>
                  <a:schemeClr val="dk1"/>
                </a:solidFill>
                <a:latin typeface="Roboto"/>
                <a:ea typeface="Roboto"/>
                <a:cs typeface="Roboto"/>
                <a:sym typeface="Roboto"/>
              </a:defRPr>
            </a:lvl3pPr>
            <a:lvl4pPr marL="1828800" lvl="3" indent="-381000" rtl="0">
              <a:lnSpc>
                <a:spcPct val="120000"/>
              </a:lnSpc>
              <a:spcBef>
                <a:spcPts val="800"/>
              </a:spcBef>
              <a:spcAft>
                <a:spcPts val="0"/>
              </a:spcAft>
              <a:buClr>
                <a:schemeClr val="dk1"/>
              </a:buClr>
              <a:buSzPts val="2400"/>
              <a:buFont typeface="Roboto"/>
              <a:buChar char="●"/>
              <a:defRPr sz="2400">
                <a:solidFill>
                  <a:schemeClr val="dk1"/>
                </a:solidFill>
                <a:latin typeface="Roboto"/>
                <a:ea typeface="Roboto"/>
                <a:cs typeface="Roboto"/>
                <a:sym typeface="Roboto"/>
              </a:defRPr>
            </a:lvl4pPr>
            <a:lvl5pPr marL="2286000" lvl="4" indent="-381000" rtl="0">
              <a:lnSpc>
                <a:spcPct val="120000"/>
              </a:lnSpc>
              <a:spcBef>
                <a:spcPts val="800"/>
              </a:spcBef>
              <a:spcAft>
                <a:spcPts val="0"/>
              </a:spcAft>
              <a:buClr>
                <a:schemeClr val="dk1"/>
              </a:buClr>
              <a:buSzPts val="2400"/>
              <a:buFont typeface="Roboto"/>
              <a:buChar char="○"/>
              <a:defRPr sz="2400">
                <a:solidFill>
                  <a:schemeClr val="dk1"/>
                </a:solidFill>
                <a:latin typeface="Roboto"/>
                <a:ea typeface="Roboto"/>
                <a:cs typeface="Roboto"/>
                <a:sym typeface="Roboto"/>
              </a:defRPr>
            </a:lvl5pPr>
            <a:lvl6pPr marL="2743200" lvl="5" indent="-381000" rtl="0">
              <a:lnSpc>
                <a:spcPct val="120000"/>
              </a:lnSpc>
              <a:spcBef>
                <a:spcPts val="800"/>
              </a:spcBef>
              <a:spcAft>
                <a:spcPts val="0"/>
              </a:spcAft>
              <a:buClr>
                <a:schemeClr val="dk1"/>
              </a:buClr>
              <a:buSzPts val="2400"/>
              <a:buFont typeface="Roboto"/>
              <a:buChar char="■"/>
              <a:defRPr sz="2400">
                <a:solidFill>
                  <a:schemeClr val="dk1"/>
                </a:solidFill>
                <a:latin typeface="Roboto"/>
                <a:ea typeface="Roboto"/>
                <a:cs typeface="Roboto"/>
                <a:sym typeface="Roboto"/>
              </a:defRPr>
            </a:lvl6pPr>
            <a:lvl7pPr marL="3200400" lvl="6" indent="-381000" rtl="0">
              <a:lnSpc>
                <a:spcPct val="120000"/>
              </a:lnSpc>
              <a:spcBef>
                <a:spcPts val="800"/>
              </a:spcBef>
              <a:spcAft>
                <a:spcPts val="0"/>
              </a:spcAft>
              <a:buClr>
                <a:schemeClr val="dk1"/>
              </a:buClr>
              <a:buSzPts val="2400"/>
              <a:buFont typeface="Roboto"/>
              <a:buChar char="●"/>
              <a:defRPr sz="2400">
                <a:solidFill>
                  <a:schemeClr val="dk1"/>
                </a:solidFill>
                <a:latin typeface="Roboto"/>
                <a:ea typeface="Roboto"/>
                <a:cs typeface="Roboto"/>
                <a:sym typeface="Roboto"/>
              </a:defRPr>
            </a:lvl7pPr>
            <a:lvl8pPr marL="3657600" lvl="7" indent="-381000" rtl="0">
              <a:lnSpc>
                <a:spcPct val="120000"/>
              </a:lnSpc>
              <a:spcBef>
                <a:spcPts val="800"/>
              </a:spcBef>
              <a:spcAft>
                <a:spcPts val="0"/>
              </a:spcAft>
              <a:buClr>
                <a:schemeClr val="dk1"/>
              </a:buClr>
              <a:buSzPts val="2400"/>
              <a:buFont typeface="Roboto"/>
              <a:buChar char="○"/>
              <a:defRPr sz="2400">
                <a:solidFill>
                  <a:schemeClr val="dk1"/>
                </a:solidFill>
                <a:latin typeface="Roboto"/>
                <a:ea typeface="Roboto"/>
                <a:cs typeface="Roboto"/>
                <a:sym typeface="Roboto"/>
              </a:defRPr>
            </a:lvl8pPr>
            <a:lvl9pPr marL="4114800" lvl="8" indent="-381000" rtl="0">
              <a:lnSpc>
                <a:spcPct val="120000"/>
              </a:lnSpc>
              <a:spcBef>
                <a:spcPts val="800"/>
              </a:spcBef>
              <a:spcAft>
                <a:spcPts val="800"/>
              </a:spcAft>
              <a:buClr>
                <a:schemeClr val="dk1"/>
              </a:buClr>
              <a:buSzPts val="2400"/>
              <a:buFont typeface="Roboto"/>
              <a:buChar char="■"/>
              <a:defRPr sz="2400">
                <a:solidFill>
                  <a:schemeClr val="dk1"/>
                </a:solidFill>
                <a:latin typeface="Roboto"/>
                <a:ea typeface="Roboto"/>
                <a:cs typeface="Roboto"/>
                <a:sym typeface="Roboto"/>
              </a:defRPr>
            </a:lvl9pPr>
          </a:lstStyle>
          <a:p>
            <a:endParaRPr/>
          </a:p>
        </p:txBody>
      </p:sp>
      <p:sp>
        <p:nvSpPr>
          <p:cNvPr id="8" name="Google Shape;8;p1"/>
          <p:cNvSpPr txBox="1">
            <a:spLocks noGrp="1"/>
          </p:cNvSpPr>
          <p:nvPr>
            <p:ph type="sldNum" idx="12"/>
          </p:nvPr>
        </p:nvSpPr>
        <p:spPr>
          <a:xfrm>
            <a:off x="8480584" y="4749851"/>
            <a:ext cx="548700" cy="393600"/>
          </a:xfrm>
          <a:prstGeom prst="rect">
            <a:avLst/>
          </a:prstGeom>
          <a:noFill/>
          <a:ln>
            <a:noFill/>
          </a:ln>
        </p:spPr>
        <p:txBody>
          <a:bodyPr spcFirstLastPara="1" wrap="square" lIns="0" tIns="0" rIns="0" bIns="0" anchor="ctr" anchorCtr="0">
            <a:noAutofit/>
          </a:bodyPr>
          <a:lstStyle>
            <a:lvl1pPr lvl="0" algn="r" rtl="0">
              <a:buNone/>
              <a:defRPr sz="1300">
                <a:solidFill>
                  <a:schemeClr val="dk1"/>
                </a:solidFill>
                <a:latin typeface="Roboto"/>
                <a:ea typeface="Roboto"/>
                <a:cs typeface="Roboto"/>
                <a:sym typeface="Roboto"/>
              </a:defRPr>
            </a:lvl1pPr>
            <a:lvl2pPr lvl="1" algn="r" rtl="0">
              <a:buNone/>
              <a:defRPr sz="1300">
                <a:solidFill>
                  <a:schemeClr val="dk1"/>
                </a:solidFill>
                <a:latin typeface="Roboto"/>
                <a:ea typeface="Roboto"/>
                <a:cs typeface="Roboto"/>
                <a:sym typeface="Roboto"/>
              </a:defRPr>
            </a:lvl2pPr>
            <a:lvl3pPr lvl="2" algn="r" rtl="0">
              <a:buNone/>
              <a:defRPr sz="1300">
                <a:solidFill>
                  <a:schemeClr val="dk1"/>
                </a:solidFill>
                <a:latin typeface="Roboto"/>
                <a:ea typeface="Roboto"/>
                <a:cs typeface="Roboto"/>
                <a:sym typeface="Roboto"/>
              </a:defRPr>
            </a:lvl3pPr>
            <a:lvl4pPr lvl="3" algn="r" rtl="0">
              <a:buNone/>
              <a:defRPr sz="1300">
                <a:solidFill>
                  <a:schemeClr val="dk1"/>
                </a:solidFill>
                <a:latin typeface="Roboto"/>
                <a:ea typeface="Roboto"/>
                <a:cs typeface="Roboto"/>
                <a:sym typeface="Roboto"/>
              </a:defRPr>
            </a:lvl4pPr>
            <a:lvl5pPr lvl="4" algn="r" rtl="0">
              <a:buNone/>
              <a:defRPr sz="1300">
                <a:solidFill>
                  <a:schemeClr val="dk1"/>
                </a:solidFill>
                <a:latin typeface="Roboto"/>
                <a:ea typeface="Roboto"/>
                <a:cs typeface="Roboto"/>
                <a:sym typeface="Roboto"/>
              </a:defRPr>
            </a:lvl5pPr>
            <a:lvl6pPr lvl="5" algn="r" rtl="0">
              <a:buNone/>
              <a:defRPr sz="1300">
                <a:solidFill>
                  <a:schemeClr val="dk1"/>
                </a:solidFill>
                <a:latin typeface="Roboto"/>
                <a:ea typeface="Roboto"/>
                <a:cs typeface="Roboto"/>
                <a:sym typeface="Roboto"/>
              </a:defRPr>
            </a:lvl6pPr>
            <a:lvl7pPr lvl="6" algn="r" rtl="0">
              <a:buNone/>
              <a:defRPr sz="1300">
                <a:solidFill>
                  <a:schemeClr val="dk1"/>
                </a:solidFill>
                <a:latin typeface="Roboto"/>
                <a:ea typeface="Roboto"/>
                <a:cs typeface="Roboto"/>
                <a:sym typeface="Roboto"/>
              </a:defRPr>
            </a:lvl7pPr>
            <a:lvl8pPr lvl="7" algn="r" rtl="0">
              <a:buNone/>
              <a:defRPr sz="1300">
                <a:solidFill>
                  <a:schemeClr val="dk1"/>
                </a:solidFill>
                <a:latin typeface="Roboto"/>
                <a:ea typeface="Roboto"/>
                <a:cs typeface="Roboto"/>
                <a:sym typeface="Roboto"/>
              </a:defRPr>
            </a:lvl8pPr>
            <a:lvl9pPr lvl="8" algn="r" rtl="0">
              <a:buNone/>
              <a:defRPr sz="1300">
                <a:solidFill>
                  <a:schemeClr val="dk1"/>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
              <a:t>‹nº›</a:t>
            </a:fld>
            <a:endParaRPr dirty="0"/>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6" r:id="rId8"/>
  </p:sldLayoutIdLst>
  <p:transition spd="slow">
    <p:wipe/>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8.xml"/><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2.xml"/><Relationship Id="rId1" Type="http://schemas.openxmlformats.org/officeDocument/2006/relationships/slideLayout" Target="../slideLayouts/slideLayout8.xml"/><Relationship Id="rId4" Type="http://schemas.openxmlformats.org/officeDocument/2006/relationships/image" Target="../media/image15.png"/></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4.xml"/><Relationship Id="rId1" Type="http://schemas.openxmlformats.org/officeDocument/2006/relationships/slideLayout" Target="../slideLayouts/slideLayout8.xml"/><Relationship Id="rId4" Type="http://schemas.openxmlformats.org/officeDocument/2006/relationships/image" Target="../media/image18.png"/></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5.xml"/><Relationship Id="rId1" Type="http://schemas.openxmlformats.org/officeDocument/2006/relationships/slideLayout" Target="../slideLayouts/slideLayout8.xml"/><Relationship Id="rId4" Type="http://schemas.openxmlformats.org/officeDocument/2006/relationships/image" Target="../media/image20.png"/></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6.xml"/><Relationship Id="rId1" Type="http://schemas.openxmlformats.org/officeDocument/2006/relationships/slideLayout" Target="../slideLayouts/slideLayout8.xml"/><Relationship Id="rId4" Type="http://schemas.openxmlformats.org/officeDocument/2006/relationships/image" Target="../media/image22.png"/></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7.xml"/><Relationship Id="rId1" Type="http://schemas.openxmlformats.org/officeDocument/2006/relationships/slideLayout" Target="../slideLayouts/slideLayout8.xml"/><Relationship Id="rId4" Type="http://schemas.openxmlformats.org/officeDocument/2006/relationships/image" Target="../media/image24.jpg"/></Relationships>
</file>

<file path=ppt/slides/_rels/slide28.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32.xml"/><Relationship Id="rId1" Type="http://schemas.openxmlformats.org/officeDocument/2006/relationships/slideLayout" Target="../slideLayouts/slideLayout8.xml"/><Relationship Id="rId4" Type="http://schemas.openxmlformats.org/officeDocument/2006/relationships/image" Target="../media/image27.jpg"/></Relationships>
</file>

<file path=ppt/slides/_rels/slide33.xml.rels><?xml version="1.0" encoding="UTF-8" standalone="yes"?>
<Relationships xmlns="http://schemas.openxmlformats.org/package/2006/relationships"><Relationship Id="rId3" Type="http://schemas.openxmlformats.org/officeDocument/2006/relationships/image" Target="../media/image28.webp"/><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6.xml"/><Relationship Id="rId1" Type="http://schemas.openxmlformats.org/officeDocument/2006/relationships/slideLayout" Target="../slideLayouts/slideLayout8.xml"/><Relationship Id="rId4" Type="http://schemas.openxmlformats.org/officeDocument/2006/relationships/chart" Target="../charts/chart3.xml"/></Relationships>
</file>

<file path=ppt/slides/_rels/slide3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37.xml"/><Relationship Id="rId1" Type="http://schemas.openxmlformats.org/officeDocument/2006/relationships/slideLayout" Target="../slideLayouts/slideLayout8.xml"/><Relationship Id="rId4" Type="http://schemas.openxmlformats.org/officeDocument/2006/relationships/chart" Target="../charts/chart5.xml"/></Relationships>
</file>

<file path=ppt/slides/_rels/slide38.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38.xml"/><Relationship Id="rId1" Type="http://schemas.openxmlformats.org/officeDocument/2006/relationships/slideLayout" Target="../slideLayouts/slideLayout8.xml"/><Relationship Id="rId4" Type="http://schemas.openxmlformats.org/officeDocument/2006/relationships/chart" Target="../charts/chart7.xml"/></Relationships>
</file>

<file path=ppt/slides/_rels/slide39.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39.xml"/><Relationship Id="rId1" Type="http://schemas.openxmlformats.org/officeDocument/2006/relationships/slideLayout" Target="../slideLayouts/slideLayout8.xml"/><Relationship Id="rId4" Type="http://schemas.openxmlformats.org/officeDocument/2006/relationships/chart" Target="../charts/chart9.xml"/></Relationships>
</file>

<file path=ppt/slides/_rels/slide4.xml.rels><?xml version="1.0" encoding="UTF-8" standalone="yes"?>
<Relationships xmlns="http://schemas.openxmlformats.org/package/2006/relationships"><Relationship Id="rId3" Type="http://schemas.openxmlformats.org/officeDocument/2006/relationships/image" Target="../media/image2.bin"/><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40.xml"/><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41.xml"/><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44.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45.xml"/><Relationship Id="rId1" Type="http://schemas.openxmlformats.org/officeDocument/2006/relationships/slideLayout" Target="../slideLayouts/slideLayout8.xml"/><Relationship Id="rId4" Type="http://schemas.openxmlformats.org/officeDocument/2006/relationships/chart" Target="../charts/chart15.xml"/></Relationships>
</file>

<file path=ppt/slides/_rels/slide46.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46.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49.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2.bin"/><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50.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51.xml"/><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53.xml"/><Relationship Id="rId1" Type="http://schemas.openxmlformats.org/officeDocument/2006/relationships/slideLayout" Target="../slideLayouts/slideLayout8.xml"/><Relationship Id="rId5" Type="http://schemas.openxmlformats.org/officeDocument/2006/relationships/hyperlink" Target="https://creativecommons.org/licenses/by-nc/3.0/" TargetMode="External"/><Relationship Id="rId4" Type="http://schemas.openxmlformats.org/officeDocument/2006/relationships/hyperlink" Target="https://www.flickr.com/photos/andken/2850395162"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3.bin"/><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3.bin"/><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3.bin"/><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44"/>
        <p:cNvGrpSpPr/>
        <p:nvPr/>
      </p:nvGrpSpPr>
      <p:grpSpPr>
        <a:xfrm>
          <a:off x="0" y="0"/>
          <a:ext cx="0" cy="0"/>
          <a:chOff x="0" y="0"/>
          <a:chExt cx="0" cy="0"/>
        </a:xfrm>
      </p:grpSpPr>
      <p:sp>
        <p:nvSpPr>
          <p:cNvPr id="45" name="Google Shape;45;p11"/>
          <p:cNvSpPr txBox="1"/>
          <p:nvPr/>
        </p:nvSpPr>
        <p:spPr>
          <a:xfrm>
            <a:off x="374650" y="2064532"/>
            <a:ext cx="3467400" cy="2769989"/>
          </a:xfrm>
          <a:prstGeom prst="rect">
            <a:avLst/>
          </a:prstGeom>
          <a:noFill/>
          <a:ln>
            <a:noFill/>
          </a:ln>
        </p:spPr>
        <p:txBody>
          <a:bodyPr spcFirstLastPara="1" wrap="square" lIns="0" tIns="0" rIns="0" bIns="0" anchor="t" anchorCtr="0">
            <a:spAutoFit/>
          </a:bodyPr>
          <a:lstStyle/>
          <a:p>
            <a:pPr marL="0" marR="0" lvl="0" indent="0" rtl="0">
              <a:lnSpc>
                <a:spcPct val="100000"/>
              </a:lnSpc>
              <a:spcBef>
                <a:spcPts val="0"/>
              </a:spcBef>
              <a:spcAft>
                <a:spcPts val="0"/>
              </a:spcAft>
              <a:buNone/>
            </a:pPr>
            <a:r>
              <a:rPr lang="pt-BR" sz="4500" b="1" i="0" u="none" strike="noStrike" cap="none" dirty="0">
                <a:solidFill>
                  <a:schemeClr val="lt1"/>
                </a:solidFill>
                <a:latin typeface="Roboto"/>
                <a:ea typeface="Roboto"/>
                <a:cs typeface="Roboto"/>
                <a:sym typeface="Roboto"/>
              </a:rPr>
              <a:t>Plano Municipal de Mobilidade Urbana</a:t>
            </a:r>
            <a:endParaRPr sz="700" dirty="0">
              <a:solidFill>
                <a:schemeClr val="lt1"/>
              </a:solidFill>
            </a:endParaRPr>
          </a:p>
        </p:txBody>
      </p:sp>
      <p:pic>
        <p:nvPicPr>
          <p:cNvPr id="6" name="Espaço Reservado para Imagem 5">
            <a:extLst>
              <a:ext uri="{FF2B5EF4-FFF2-40B4-BE49-F238E27FC236}">
                <a16:creationId xmlns:a16="http://schemas.microsoft.com/office/drawing/2014/main" id="{3F9DC644-02D9-1C57-9354-108364681A0B}"/>
              </a:ext>
            </a:extLst>
          </p:cNvPr>
          <p:cNvPicPr>
            <a:picLocks noGrp="1" noChangeAspect="1"/>
          </p:cNvPicPr>
          <p:nvPr>
            <p:ph type="pic" idx="2"/>
          </p:nvPr>
        </p:nvPicPr>
        <p:blipFill>
          <a:blip r:embed="rId3"/>
          <a:srcRect t="19206" b="19206"/>
          <a:stretch>
            <a:fillRect/>
          </a:stretch>
        </p:blipFill>
        <p:spPr/>
      </p:pic>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ângulo 5"/>
          <p:cNvSpPr/>
          <p:nvPr/>
        </p:nvSpPr>
        <p:spPr>
          <a:xfrm>
            <a:off x="4839346" y="1406834"/>
            <a:ext cx="3852583" cy="348951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5" name="Retângulo 4"/>
          <p:cNvSpPr/>
          <p:nvPr/>
        </p:nvSpPr>
        <p:spPr>
          <a:xfrm>
            <a:off x="396688" y="1418666"/>
            <a:ext cx="3852583" cy="348951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2" name="Título 1"/>
          <p:cNvSpPr>
            <a:spLocks noGrp="1"/>
          </p:cNvSpPr>
          <p:nvPr>
            <p:ph type="title"/>
          </p:nvPr>
        </p:nvSpPr>
        <p:spPr/>
        <p:txBody>
          <a:bodyPr/>
          <a:lstStyle/>
          <a:p>
            <a:r>
              <a:rPr lang="pt-BR" dirty="0"/>
              <a:t>Diagnóstico demográfico</a:t>
            </a:r>
          </a:p>
        </p:txBody>
      </p:sp>
      <p:grpSp>
        <p:nvGrpSpPr>
          <p:cNvPr id="7" name="Google Shape;145;p19"/>
          <p:cNvGrpSpPr/>
          <p:nvPr/>
        </p:nvGrpSpPr>
        <p:grpSpPr>
          <a:xfrm>
            <a:off x="882979" y="1652241"/>
            <a:ext cx="2880000" cy="2046999"/>
            <a:chOff x="0" y="-697453"/>
            <a:chExt cx="6144300" cy="5458661"/>
          </a:xfrm>
        </p:grpSpPr>
        <p:sp>
          <p:nvSpPr>
            <p:cNvPr id="8" name="Google Shape;146;p19"/>
            <p:cNvSpPr txBox="1"/>
            <p:nvPr/>
          </p:nvSpPr>
          <p:spPr>
            <a:xfrm>
              <a:off x="0" y="-697453"/>
              <a:ext cx="6144300" cy="1682511"/>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 sz="1700" b="1" dirty="0">
                  <a:solidFill>
                    <a:schemeClr val="bg1"/>
                  </a:solidFill>
                  <a:latin typeface="Roboto"/>
                  <a:ea typeface="Roboto"/>
                  <a:sym typeface="Roboto"/>
                </a:rPr>
                <a:t>Dados censitários</a:t>
              </a:r>
            </a:p>
            <a:p>
              <a:pPr marL="0" marR="0" lvl="0" indent="0" algn="l" rtl="0">
                <a:lnSpc>
                  <a:spcPct val="100000"/>
                </a:lnSpc>
                <a:spcBef>
                  <a:spcPts val="0"/>
                </a:spcBef>
                <a:spcAft>
                  <a:spcPts val="0"/>
                </a:spcAft>
                <a:buNone/>
              </a:pPr>
              <a:endParaRPr lang="en" sz="1700" b="1" dirty="0">
                <a:solidFill>
                  <a:schemeClr val="bg1"/>
                </a:solidFill>
                <a:latin typeface="Roboto"/>
                <a:ea typeface="Roboto"/>
                <a:sym typeface="Roboto"/>
              </a:endParaRPr>
            </a:p>
            <a:p>
              <a:pPr marL="0" marR="0" lvl="0" indent="0" algn="l" rtl="0">
                <a:lnSpc>
                  <a:spcPct val="100000"/>
                </a:lnSpc>
                <a:spcBef>
                  <a:spcPts val="0"/>
                </a:spcBef>
                <a:spcAft>
                  <a:spcPts val="0"/>
                </a:spcAft>
                <a:buNone/>
              </a:pPr>
              <a:endParaRPr sz="700" dirty="0">
                <a:solidFill>
                  <a:schemeClr val="bg1"/>
                </a:solidFill>
              </a:endParaRPr>
            </a:p>
          </p:txBody>
        </p:sp>
        <p:sp>
          <p:nvSpPr>
            <p:cNvPr id="9" name="Google Shape;147;p19"/>
            <p:cNvSpPr txBox="1"/>
            <p:nvPr/>
          </p:nvSpPr>
          <p:spPr>
            <a:xfrm>
              <a:off x="0" y="1215623"/>
              <a:ext cx="6144300" cy="3545585"/>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 sz="1200" u="none" dirty="0">
                  <a:solidFill>
                    <a:schemeClr val="bg1"/>
                  </a:solidFill>
                  <a:latin typeface="Roboto"/>
                  <a:ea typeface="Roboto"/>
                  <a:cs typeface="Roboto"/>
                  <a:sym typeface="Roboto"/>
                </a:rPr>
                <a:t>Levantamento dos dados censitários do munícipio (IBGE 2010):</a:t>
              </a:r>
            </a:p>
            <a:p>
              <a:pPr marL="0" marR="0" lvl="0" indent="0" algn="l" rtl="0">
                <a:lnSpc>
                  <a:spcPct val="120000"/>
                </a:lnSpc>
                <a:spcBef>
                  <a:spcPts val="0"/>
                </a:spcBef>
                <a:spcAft>
                  <a:spcPts val="0"/>
                </a:spcAft>
                <a:buNone/>
              </a:pPr>
              <a:endParaRPr lang="en" sz="1200" dirty="0">
                <a:solidFill>
                  <a:schemeClr val="bg1"/>
                </a:solidFill>
                <a:latin typeface="Roboto"/>
                <a:ea typeface="Roboto"/>
                <a:sym typeface="Roboto"/>
              </a:endParaRPr>
            </a:p>
            <a:p>
              <a:pPr marL="171450" marR="0" lvl="0" indent="-171450" algn="l" rtl="0">
                <a:lnSpc>
                  <a:spcPct val="120000"/>
                </a:lnSpc>
                <a:spcBef>
                  <a:spcPts val="0"/>
                </a:spcBef>
                <a:spcAft>
                  <a:spcPts val="0"/>
                </a:spcAft>
                <a:buClr>
                  <a:schemeClr val="bg1"/>
                </a:buClr>
                <a:buFont typeface="Arial" panose="020B0604020202020204" pitchFamily="34" charset="0"/>
                <a:buChar char="•"/>
              </a:pPr>
              <a:r>
                <a:rPr lang="en" sz="1200" dirty="0">
                  <a:solidFill>
                    <a:schemeClr val="bg1"/>
                  </a:solidFill>
                  <a:latin typeface="Roboto"/>
                  <a:ea typeface="Roboto"/>
                  <a:sym typeface="Roboto"/>
                </a:rPr>
                <a:t>Densidade demográfica;</a:t>
              </a:r>
            </a:p>
            <a:p>
              <a:pPr marL="171450" marR="0" lvl="0" indent="-171450" algn="l" rtl="0">
                <a:lnSpc>
                  <a:spcPct val="120000"/>
                </a:lnSpc>
                <a:spcBef>
                  <a:spcPts val="0"/>
                </a:spcBef>
                <a:spcAft>
                  <a:spcPts val="0"/>
                </a:spcAft>
                <a:buClr>
                  <a:schemeClr val="bg1"/>
                </a:buClr>
                <a:buFont typeface="Arial" panose="020B0604020202020204" pitchFamily="34" charset="0"/>
                <a:buChar char="•"/>
              </a:pPr>
              <a:r>
                <a:rPr lang="en" sz="1200" dirty="0">
                  <a:solidFill>
                    <a:schemeClr val="bg1"/>
                  </a:solidFill>
                  <a:latin typeface="Roboto"/>
                  <a:ea typeface="Roboto"/>
                  <a:sym typeface="Roboto"/>
                </a:rPr>
                <a:t>Alfabetização; e</a:t>
              </a:r>
            </a:p>
            <a:p>
              <a:pPr marL="171450" marR="0" lvl="0" indent="-171450" algn="l" rtl="0">
                <a:lnSpc>
                  <a:spcPct val="120000"/>
                </a:lnSpc>
                <a:spcBef>
                  <a:spcPts val="0"/>
                </a:spcBef>
                <a:spcAft>
                  <a:spcPts val="0"/>
                </a:spcAft>
                <a:buClr>
                  <a:schemeClr val="bg1"/>
                </a:buClr>
                <a:buFont typeface="Arial" panose="020B0604020202020204" pitchFamily="34" charset="0"/>
                <a:buChar char="•"/>
              </a:pPr>
              <a:r>
                <a:rPr lang="en" sz="1200" dirty="0">
                  <a:solidFill>
                    <a:schemeClr val="bg1"/>
                  </a:solidFill>
                  <a:latin typeface="Roboto"/>
                  <a:ea typeface="Roboto"/>
                  <a:sym typeface="Roboto"/>
                </a:rPr>
                <a:t>Renda Média Mensal.</a:t>
              </a:r>
              <a:endParaRPr sz="700" dirty="0">
                <a:solidFill>
                  <a:schemeClr val="bg1"/>
                </a:solidFill>
              </a:endParaRPr>
            </a:p>
          </p:txBody>
        </p:sp>
      </p:grpSp>
      <p:grpSp>
        <p:nvGrpSpPr>
          <p:cNvPr id="10" name="Google Shape;151;p19"/>
          <p:cNvGrpSpPr/>
          <p:nvPr/>
        </p:nvGrpSpPr>
        <p:grpSpPr>
          <a:xfrm>
            <a:off x="5325637" y="1652241"/>
            <a:ext cx="2880000" cy="2958410"/>
            <a:chOff x="0" y="0"/>
            <a:chExt cx="7680002" cy="7790054"/>
          </a:xfrm>
        </p:grpSpPr>
        <p:sp>
          <p:nvSpPr>
            <p:cNvPr id="11" name="Google Shape;152;p19"/>
            <p:cNvSpPr txBox="1"/>
            <p:nvPr/>
          </p:nvSpPr>
          <p:spPr>
            <a:xfrm>
              <a:off x="0" y="0"/>
              <a:ext cx="6144300" cy="697627"/>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 sz="1700" b="1" dirty="0">
                  <a:solidFill>
                    <a:schemeClr val="bg1"/>
                  </a:solidFill>
                  <a:latin typeface="Roboto"/>
                  <a:ea typeface="Roboto"/>
                  <a:sym typeface="Roboto"/>
                </a:rPr>
                <a:t>Zonas de Tráfego</a:t>
              </a:r>
              <a:endParaRPr sz="1700" b="1" dirty="0">
                <a:solidFill>
                  <a:schemeClr val="bg1"/>
                </a:solidFill>
                <a:latin typeface="Roboto"/>
                <a:ea typeface="Roboto"/>
              </a:endParaRPr>
            </a:p>
          </p:txBody>
        </p:sp>
        <p:sp>
          <p:nvSpPr>
            <p:cNvPr id="12" name="Google Shape;153;p19"/>
            <p:cNvSpPr txBox="1"/>
            <p:nvPr/>
          </p:nvSpPr>
          <p:spPr>
            <a:xfrm>
              <a:off x="0" y="1954930"/>
              <a:ext cx="7680002" cy="5835124"/>
            </a:xfrm>
            <a:prstGeom prst="rect">
              <a:avLst/>
            </a:prstGeom>
            <a:noFill/>
            <a:ln>
              <a:noFill/>
            </a:ln>
          </p:spPr>
          <p:txBody>
            <a:bodyPr spcFirstLastPara="1" wrap="square" lIns="0" tIns="0" rIns="0" bIns="0" anchor="t" anchorCtr="0">
              <a:spAutoFit/>
            </a:bodyPr>
            <a:lstStyle/>
            <a:p>
              <a:pPr lvl="0">
                <a:lnSpc>
                  <a:spcPct val="120000"/>
                </a:lnSpc>
              </a:pPr>
              <a:r>
                <a:rPr lang="pt-BR" sz="1200" dirty="0">
                  <a:solidFill>
                    <a:schemeClr val="bg1"/>
                  </a:solidFill>
                  <a:latin typeface="Roboto"/>
                  <a:ea typeface="Roboto"/>
                </a:rPr>
                <a:t>São a unidade básica de análise, cujo objetivo é constituir os fluxos de transportes gerados pelos movimentos origem/destino das viagens, a fim de avaliar o desenvolvimento econômico e de uso do solo local.</a:t>
              </a:r>
            </a:p>
            <a:p>
              <a:pPr lvl="0">
                <a:lnSpc>
                  <a:spcPct val="120000"/>
                </a:lnSpc>
              </a:pPr>
              <a:endParaRPr lang="pt-BR" sz="1200" dirty="0">
                <a:solidFill>
                  <a:schemeClr val="bg1"/>
                </a:solidFill>
                <a:latin typeface="Roboto"/>
                <a:ea typeface="Roboto"/>
              </a:endParaRPr>
            </a:p>
            <a:p>
              <a:pPr lvl="0">
                <a:lnSpc>
                  <a:spcPct val="120000"/>
                </a:lnSpc>
              </a:pPr>
              <a:r>
                <a:rPr lang="pt-BR" sz="1200" dirty="0">
                  <a:solidFill>
                    <a:schemeClr val="bg1"/>
                  </a:solidFill>
                  <a:latin typeface="Roboto"/>
                  <a:ea typeface="Roboto"/>
                </a:rPr>
                <a:t>São definidas através do agrupamento de semelhanças socioeconômicas e de uso do solo. </a:t>
              </a:r>
              <a:endParaRPr sz="1200" dirty="0">
                <a:solidFill>
                  <a:schemeClr val="bg1"/>
                </a:solidFill>
                <a:latin typeface="Roboto"/>
                <a:ea typeface="Roboto"/>
              </a:endParaRPr>
            </a:p>
          </p:txBody>
        </p:sp>
      </p:grpSp>
      <p:sp>
        <p:nvSpPr>
          <p:cNvPr id="13" name="Seta para Cima 12"/>
          <p:cNvSpPr/>
          <p:nvPr/>
        </p:nvSpPr>
        <p:spPr>
          <a:xfrm rot="5400000">
            <a:off x="4276163" y="2813631"/>
            <a:ext cx="551332" cy="605117"/>
          </a:xfrm>
          <a:prstGeom prst="upArrow">
            <a:avLst/>
          </a:prstGeom>
          <a:solidFill>
            <a:srgbClr val="FFFFFF"/>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Tree>
    <p:extLst>
      <p:ext uri="{BB962C8B-B14F-4D97-AF65-F5344CB8AC3E}">
        <p14:creationId xmlns:p14="http://schemas.microsoft.com/office/powerpoint/2010/main" val="857184735"/>
      </p:ext>
    </p:extLst>
  </p:cSld>
  <p:clrMapOvr>
    <a:masterClrMapping/>
  </p:clrMapOvr>
  <p:transition spd="slow">
    <p:wip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28316" y="261772"/>
            <a:ext cx="7966200" cy="585900"/>
          </a:xfrm>
        </p:spPr>
        <p:txBody>
          <a:bodyPr/>
          <a:lstStyle/>
          <a:p>
            <a:r>
              <a:rPr lang="pt-BR" sz="2800" dirty="0"/>
              <a:t>Densidade Demográfica</a:t>
            </a:r>
          </a:p>
        </p:txBody>
      </p:sp>
      <p:pic>
        <p:nvPicPr>
          <p:cNvPr id="11" name="Imagem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88890" y="847672"/>
            <a:ext cx="6445052" cy="4099000"/>
          </a:xfrm>
          <a:prstGeom prst="rect">
            <a:avLst/>
          </a:prstGeom>
        </p:spPr>
      </p:pic>
    </p:spTree>
    <p:extLst>
      <p:ext uri="{BB962C8B-B14F-4D97-AF65-F5344CB8AC3E}">
        <p14:creationId xmlns:p14="http://schemas.microsoft.com/office/powerpoint/2010/main" val="223172363"/>
      </p:ext>
    </p:extLst>
  </p:cSld>
  <p:clrMapOvr>
    <a:masterClrMapping/>
  </p:clrMapOvr>
  <p:transition spd="slow">
    <p:wip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28316" y="261772"/>
            <a:ext cx="7966200" cy="585900"/>
          </a:xfrm>
        </p:spPr>
        <p:txBody>
          <a:bodyPr/>
          <a:lstStyle/>
          <a:p>
            <a:r>
              <a:rPr lang="pt-BR" sz="2800" dirty="0"/>
              <a:t>Pessoas Alfabetizadas</a:t>
            </a:r>
          </a:p>
        </p:txBody>
      </p:sp>
      <p:pic>
        <p:nvPicPr>
          <p:cNvPr id="11" name="Imagem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93112" y="847672"/>
            <a:ext cx="6436608" cy="4099000"/>
          </a:xfrm>
          <a:prstGeom prst="rect">
            <a:avLst/>
          </a:prstGeom>
        </p:spPr>
      </p:pic>
    </p:spTree>
    <p:extLst>
      <p:ext uri="{BB962C8B-B14F-4D97-AF65-F5344CB8AC3E}">
        <p14:creationId xmlns:p14="http://schemas.microsoft.com/office/powerpoint/2010/main" val="1311837580"/>
      </p:ext>
    </p:extLst>
  </p:cSld>
  <p:clrMapOvr>
    <a:masterClrMapping/>
  </p:clrMapOvr>
  <p:transition spd="slow">
    <p:wip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28316" y="261772"/>
            <a:ext cx="7966200" cy="585900"/>
          </a:xfrm>
        </p:spPr>
        <p:txBody>
          <a:bodyPr/>
          <a:lstStyle/>
          <a:p>
            <a:r>
              <a:rPr lang="pt-BR" sz="2800" dirty="0"/>
              <a:t>Pessoas não alfabetizadas</a:t>
            </a:r>
            <a:br>
              <a:rPr lang="pt-BR" sz="2800" dirty="0"/>
            </a:br>
            <a:endParaRPr lang="pt-BR" sz="2800" dirty="0"/>
          </a:p>
        </p:txBody>
      </p:sp>
      <p:pic>
        <p:nvPicPr>
          <p:cNvPr id="11" name="Imagem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92650" y="847672"/>
            <a:ext cx="6437531" cy="4099000"/>
          </a:xfrm>
          <a:prstGeom prst="rect">
            <a:avLst/>
          </a:prstGeom>
        </p:spPr>
      </p:pic>
    </p:spTree>
    <p:extLst>
      <p:ext uri="{BB962C8B-B14F-4D97-AF65-F5344CB8AC3E}">
        <p14:creationId xmlns:p14="http://schemas.microsoft.com/office/powerpoint/2010/main" val="1461865377"/>
      </p:ext>
    </p:extLst>
  </p:cSld>
  <p:clrMapOvr>
    <a:masterClrMapping/>
  </p:clrMapOvr>
  <p:transition spd="slow">
    <p:wip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28316" y="261772"/>
            <a:ext cx="7966200" cy="585900"/>
          </a:xfrm>
        </p:spPr>
        <p:txBody>
          <a:bodyPr/>
          <a:lstStyle/>
          <a:p>
            <a:r>
              <a:rPr lang="pt-BR" sz="2800" dirty="0"/>
              <a:t>Rendimento Médio Mensal</a:t>
            </a:r>
          </a:p>
        </p:txBody>
      </p:sp>
      <p:pic>
        <p:nvPicPr>
          <p:cNvPr id="11" name="Imagem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88890" y="849765"/>
            <a:ext cx="6445052" cy="4094813"/>
          </a:xfrm>
          <a:prstGeom prst="rect">
            <a:avLst/>
          </a:prstGeom>
        </p:spPr>
      </p:pic>
    </p:spTree>
    <p:extLst>
      <p:ext uri="{BB962C8B-B14F-4D97-AF65-F5344CB8AC3E}">
        <p14:creationId xmlns:p14="http://schemas.microsoft.com/office/powerpoint/2010/main" val="2820355381"/>
      </p:ext>
    </p:extLst>
  </p:cSld>
  <p:clrMapOvr>
    <a:masterClrMapping/>
  </p:clrMapOvr>
  <p:transition spd="slow">
    <p:wip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ângulo 4"/>
          <p:cNvSpPr/>
          <p:nvPr/>
        </p:nvSpPr>
        <p:spPr>
          <a:xfrm>
            <a:off x="3019363" y="1373772"/>
            <a:ext cx="5796026" cy="348951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2" name="Título 1"/>
          <p:cNvSpPr>
            <a:spLocks noGrp="1"/>
          </p:cNvSpPr>
          <p:nvPr>
            <p:ph type="title"/>
          </p:nvPr>
        </p:nvSpPr>
        <p:spPr>
          <a:xfrm>
            <a:off x="400050" y="372792"/>
            <a:ext cx="7966200" cy="585900"/>
          </a:xfrm>
        </p:spPr>
        <p:txBody>
          <a:bodyPr/>
          <a:lstStyle/>
          <a:p>
            <a:r>
              <a:rPr lang="pt-BR" dirty="0"/>
              <a:t>Diagnóstico de </a:t>
            </a:r>
            <a:r>
              <a:rPr lang="en" dirty="0"/>
              <a:t>uso do solo</a:t>
            </a:r>
            <a:r>
              <a:rPr lang="en" sz="3600" dirty="0">
                <a:solidFill>
                  <a:schemeClr val="bg1"/>
                </a:solidFill>
              </a:rPr>
              <a:t/>
            </a:r>
            <a:br>
              <a:rPr lang="en" sz="3600" dirty="0">
                <a:solidFill>
                  <a:schemeClr val="bg1"/>
                </a:solidFill>
              </a:rPr>
            </a:br>
            <a:endParaRPr lang="pt-BR" dirty="0"/>
          </a:p>
        </p:txBody>
      </p:sp>
      <p:grpSp>
        <p:nvGrpSpPr>
          <p:cNvPr id="7" name="Google Shape;145;p19"/>
          <p:cNvGrpSpPr/>
          <p:nvPr/>
        </p:nvGrpSpPr>
        <p:grpSpPr>
          <a:xfrm>
            <a:off x="3682239" y="1701938"/>
            <a:ext cx="5404611" cy="3161344"/>
            <a:chOff x="-103024" y="-697453"/>
            <a:chExt cx="6247324" cy="8430245"/>
          </a:xfrm>
        </p:grpSpPr>
        <p:sp>
          <p:nvSpPr>
            <p:cNvPr id="8" name="Google Shape;146;p19"/>
            <p:cNvSpPr txBox="1"/>
            <p:nvPr/>
          </p:nvSpPr>
          <p:spPr>
            <a:xfrm>
              <a:off x="0" y="-697453"/>
              <a:ext cx="6144300" cy="36933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endParaRPr sz="900" dirty="0">
                <a:solidFill>
                  <a:schemeClr val="bg1"/>
                </a:solidFill>
              </a:endParaRPr>
            </a:p>
          </p:txBody>
        </p:sp>
        <p:sp>
          <p:nvSpPr>
            <p:cNvPr id="9" name="Google Shape;147;p19"/>
            <p:cNvSpPr txBox="1"/>
            <p:nvPr/>
          </p:nvSpPr>
          <p:spPr>
            <a:xfrm>
              <a:off x="-103024" y="-146283"/>
              <a:ext cx="6056303" cy="7879075"/>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 sz="1600" u="none" dirty="0">
                  <a:solidFill>
                    <a:schemeClr val="bg1"/>
                  </a:solidFill>
                  <a:latin typeface="Roboto"/>
                  <a:ea typeface="Roboto"/>
                  <a:cs typeface="Roboto"/>
                  <a:sym typeface="Roboto"/>
                </a:rPr>
                <a:t>Levantamento das caracteríticas de uso do solo:</a:t>
              </a:r>
            </a:p>
            <a:p>
              <a:pPr marL="0" marR="0" lvl="0" indent="0" algn="l" rtl="0">
                <a:lnSpc>
                  <a:spcPct val="120000"/>
                </a:lnSpc>
                <a:spcBef>
                  <a:spcPts val="0"/>
                </a:spcBef>
                <a:spcAft>
                  <a:spcPts val="0"/>
                </a:spcAft>
                <a:buNone/>
              </a:pPr>
              <a:endParaRPr lang="en" sz="1600" dirty="0">
                <a:solidFill>
                  <a:schemeClr val="bg1"/>
                </a:solidFill>
                <a:latin typeface="Roboto"/>
                <a:ea typeface="Roboto"/>
                <a:cs typeface="Roboto"/>
                <a:sym typeface="Roboto"/>
              </a:endParaRPr>
            </a:p>
            <a:p>
              <a:pPr marL="171450" marR="0" lvl="0" indent="-171450" algn="l" rtl="0">
                <a:lnSpc>
                  <a:spcPct val="120000"/>
                </a:lnSpc>
                <a:spcBef>
                  <a:spcPts val="0"/>
                </a:spcBef>
                <a:spcAft>
                  <a:spcPts val="0"/>
                </a:spcAft>
                <a:buClr>
                  <a:schemeClr val="bg1"/>
                </a:buClr>
                <a:buFont typeface="Arial" panose="020B0604020202020204" pitchFamily="34" charset="0"/>
                <a:buChar char="•"/>
              </a:pPr>
              <a:r>
                <a:rPr lang="pt-BR" sz="1600" dirty="0">
                  <a:solidFill>
                    <a:schemeClr val="bg1"/>
                  </a:solidFill>
                  <a:latin typeface="Roboto"/>
                  <a:ea typeface="Roboto"/>
                  <a:cs typeface="Roboto"/>
                  <a:sym typeface="Roboto"/>
                </a:rPr>
                <a:t>Localização</a:t>
              </a:r>
              <a:r>
                <a:rPr lang="en" sz="1600" dirty="0">
                  <a:solidFill>
                    <a:schemeClr val="bg1"/>
                  </a:solidFill>
                  <a:latin typeface="Roboto"/>
                  <a:ea typeface="Roboto"/>
                  <a:cs typeface="Roboto"/>
                  <a:sym typeface="Roboto"/>
                </a:rPr>
                <a:t> das Escolas;</a:t>
              </a:r>
            </a:p>
            <a:p>
              <a:pPr marL="171450" marR="0" lvl="0" indent="-171450" algn="l" rtl="0">
                <a:lnSpc>
                  <a:spcPct val="120000"/>
                </a:lnSpc>
                <a:spcBef>
                  <a:spcPts val="0"/>
                </a:spcBef>
                <a:spcAft>
                  <a:spcPts val="0"/>
                </a:spcAft>
                <a:buClr>
                  <a:schemeClr val="bg1"/>
                </a:buClr>
                <a:buFont typeface="Arial" panose="020B0604020202020204" pitchFamily="34" charset="0"/>
                <a:buChar char="•"/>
              </a:pPr>
              <a:r>
                <a:rPr lang="en" sz="1600" u="none" dirty="0">
                  <a:solidFill>
                    <a:schemeClr val="bg1"/>
                  </a:solidFill>
                  <a:latin typeface="Roboto"/>
                  <a:ea typeface="Roboto"/>
                  <a:cs typeface="Roboto"/>
                  <a:sym typeface="Roboto"/>
                </a:rPr>
                <a:t>Localização das Unidades de Saúde;</a:t>
              </a:r>
            </a:p>
            <a:p>
              <a:pPr marL="171450" marR="0" lvl="0" indent="-171450" algn="l" rtl="0">
                <a:lnSpc>
                  <a:spcPct val="120000"/>
                </a:lnSpc>
                <a:spcBef>
                  <a:spcPts val="0"/>
                </a:spcBef>
                <a:spcAft>
                  <a:spcPts val="0"/>
                </a:spcAft>
                <a:buClr>
                  <a:schemeClr val="bg1"/>
                </a:buClr>
                <a:buFont typeface="Arial" panose="020B0604020202020204" pitchFamily="34" charset="0"/>
                <a:buChar char="•"/>
              </a:pPr>
              <a:r>
                <a:rPr lang="en" sz="1600" dirty="0">
                  <a:solidFill>
                    <a:schemeClr val="bg1"/>
                  </a:solidFill>
                  <a:latin typeface="Roboto"/>
                  <a:ea typeface="Roboto"/>
                  <a:cs typeface="Roboto"/>
                  <a:sym typeface="Roboto"/>
                </a:rPr>
                <a:t>Outros equipamentos públicos;</a:t>
              </a:r>
            </a:p>
            <a:p>
              <a:pPr marL="171450" marR="0" lvl="0" indent="-171450" algn="l" rtl="0">
                <a:lnSpc>
                  <a:spcPct val="120000"/>
                </a:lnSpc>
                <a:spcBef>
                  <a:spcPts val="0"/>
                </a:spcBef>
                <a:spcAft>
                  <a:spcPts val="0"/>
                </a:spcAft>
                <a:buClr>
                  <a:schemeClr val="bg1"/>
                </a:buClr>
                <a:buFont typeface="Arial" panose="020B0604020202020204" pitchFamily="34" charset="0"/>
                <a:buChar char="•"/>
              </a:pPr>
              <a:r>
                <a:rPr lang="en" sz="1600" u="none" dirty="0">
                  <a:solidFill>
                    <a:schemeClr val="bg1"/>
                  </a:solidFill>
                  <a:latin typeface="Roboto"/>
                  <a:ea typeface="Roboto"/>
                  <a:cs typeface="Roboto"/>
                  <a:sym typeface="Roboto"/>
                </a:rPr>
                <a:t>Mapa da densidade de comércio e serviços por AP;</a:t>
              </a:r>
            </a:p>
            <a:p>
              <a:pPr marL="171450" marR="0" lvl="0" indent="-171450" algn="l" rtl="0">
                <a:lnSpc>
                  <a:spcPct val="120000"/>
                </a:lnSpc>
                <a:spcBef>
                  <a:spcPts val="0"/>
                </a:spcBef>
                <a:spcAft>
                  <a:spcPts val="0"/>
                </a:spcAft>
                <a:buClr>
                  <a:schemeClr val="bg1"/>
                </a:buClr>
                <a:buFont typeface="Arial" panose="020B0604020202020204" pitchFamily="34" charset="0"/>
                <a:buChar char="•"/>
              </a:pPr>
              <a:r>
                <a:rPr lang="en" sz="1600" dirty="0">
                  <a:solidFill>
                    <a:schemeClr val="bg1"/>
                  </a:solidFill>
                  <a:latin typeface="Roboto"/>
                  <a:ea typeface="Roboto"/>
                  <a:cs typeface="Roboto"/>
                  <a:sym typeface="Roboto"/>
                </a:rPr>
                <a:t>Mapa de densidade da indústria por AP;</a:t>
              </a:r>
            </a:p>
            <a:p>
              <a:pPr marL="171450" marR="0" lvl="0" indent="-171450" algn="l" rtl="0">
                <a:lnSpc>
                  <a:spcPct val="120000"/>
                </a:lnSpc>
                <a:spcBef>
                  <a:spcPts val="0"/>
                </a:spcBef>
                <a:spcAft>
                  <a:spcPts val="0"/>
                </a:spcAft>
                <a:buClr>
                  <a:schemeClr val="bg1"/>
                </a:buClr>
                <a:buFont typeface="Arial" panose="020B0604020202020204" pitchFamily="34" charset="0"/>
                <a:buChar char="•"/>
              </a:pPr>
              <a:r>
                <a:rPr lang="en" sz="1600" u="none" dirty="0">
                  <a:solidFill>
                    <a:schemeClr val="bg1"/>
                  </a:solidFill>
                  <a:latin typeface="Roboto"/>
                  <a:ea typeface="Roboto"/>
                  <a:cs typeface="Roboto"/>
                  <a:sym typeface="Roboto"/>
                </a:rPr>
                <a:t>Síntese dos Polo Geradores de Tráfego.</a:t>
              </a:r>
            </a:p>
            <a:p>
              <a:pPr marL="0" marR="0" lvl="0" indent="0" algn="l" rtl="0">
                <a:lnSpc>
                  <a:spcPct val="120000"/>
                </a:lnSpc>
                <a:spcBef>
                  <a:spcPts val="0"/>
                </a:spcBef>
                <a:spcAft>
                  <a:spcPts val="0"/>
                </a:spcAft>
                <a:buNone/>
              </a:pPr>
              <a:endParaRPr lang="en" sz="1600" dirty="0">
                <a:solidFill>
                  <a:schemeClr val="bg1"/>
                </a:solidFill>
                <a:latin typeface="Roboto"/>
                <a:ea typeface="Roboto"/>
                <a:cs typeface="Roboto"/>
                <a:sym typeface="Roboto"/>
              </a:endParaRPr>
            </a:p>
            <a:p>
              <a:pPr marL="0" marR="0" lvl="0" indent="0" algn="l" rtl="0">
                <a:lnSpc>
                  <a:spcPct val="120000"/>
                </a:lnSpc>
                <a:spcBef>
                  <a:spcPts val="0"/>
                </a:spcBef>
                <a:spcAft>
                  <a:spcPts val="0"/>
                </a:spcAft>
                <a:buNone/>
              </a:pPr>
              <a:endParaRPr lang="en" sz="1600" u="none" dirty="0">
                <a:solidFill>
                  <a:schemeClr val="bg1"/>
                </a:solidFill>
                <a:latin typeface="Roboto"/>
                <a:ea typeface="Roboto"/>
                <a:cs typeface="Roboto"/>
                <a:sym typeface="Roboto"/>
              </a:endParaRPr>
            </a:p>
          </p:txBody>
        </p:sp>
      </p:grpSp>
      <p:grpSp>
        <p:nvGrpSpPr>
          <p:cNvPr id="10" name="Google Shape;470;p32"/>
          <p:cNvGrpSpPr>
            <a:grpSpLocks noChangeAspect="1"/>
          </p:cNvGrpSpPr>
          <p:nvPr/>
        </p:nvGrpSpPr>
        <p:grpSpPr>
          <a:xfrm>
            <a:off x="765645" y="2060559"/>
            <a:ext cx="1660788" cy="1661124"/>
            <a:chOff x="5394795" y="2348644"/>
            <a:chExt cx="415691" cy="415775"/>
          </a:xfrm>
        </p:grpSpPr>
        <p:sp>
          <p:nvSpPr>
            <p:cNvPr id="11" name="Google Shape;471;p32"/>
            <p:cNvSpPr/>
            <p:nvPr/>
          </p:nvSpPr>
          <p:spPr>
            <a:xfrm>
              <a:off x="5398945" y="2352812"/>
              <a:ext cx="407436" cy="407432"/>
            </a:xfrm>
            <a:custGeom>
              <a:avLst/>
              <a:gdLst/>
              <a:ahLst/>
              <a:cxnLst/>
              <a:rect l="l" t="t" r="r" b="b"/>
              <a:pathLst>
                <a:path w="814871" h="814864" extrusionOk="0">
                  <a:moveTo>
                    <a:pt x="736534" y="456567"/>
                  </a:moveTo>
                  <a:cubicBezTo>
                    <a:pt x="632092" y="561009"/>
                    <a:pt x="462740" y="561009"/>
                    <a:pt x="358298" y="456567"/>
                  </a:cubicBezTo>
                  <a:cubicBezTo>
                    <a:pt x="253856" y="352125"/>
                    <a:pt x="253856" y="182773"/>
                    <a:pt x="358298" y="78331"/>
                  </a:cubicBezTo>
                  <a:cubicBezTo>
                    <a:pt x="462740" y="-26110"/>
                    <a:pt x="632092" y="-26110"/>
                    <a:pt x="736534" y="78331"/>
                  </a:cubicBezTo>
                  <a:cubicBezTo>
                    <a:pt x="840975" y="182773"/>
                    <a:pt x="840992" y="352125"/>
                    <a:pt x="736534" y="456567"/>
                  </a:cubicBezTo>
                  <a:close/>
                  <a:moveTo>
                    <a:pt x="289704" y="518508"/>
                  </a:moveTo>
                  <a:cubicBezTo>
                    <a:pt x="263577" y="492381"/>
                    <a:pt x="221210" y="492381"/>
                    <a:pt x="195083" y="518508"/>
                  </a:cubicBezTo>
                  <a:lnTo>
                    <a:pt x="19595" y="693979"/>
                  </a:lnTo>
                  <a:cubicBezTo>
                    <a:pt x="-6532" y="720106"/>
                    <a:pt x="-6532" y="762473"/>
                    <a:pt x="19595" y="788600"/>
                  </a:cubicBezTo>
                  <a:lnTo>
                    <a:pt x="26265" y="795270"/>
                  </a:lnTo>
                  <a:cubicBezTo>
                    <a:pt x="52392" y="821397"/>
                    <a:pt x="94759" y="821397"/>
                    <a:pt x="120886" y="795270"/>
                  </a:cubicBezTo>
                  <a:lnTo>
                    <a:pt x="296373" y="619782"/>
                  </a:lnTo>
                  <a:cubicBezTo>
                    <a:pt x="322500" y="593655"/>
                    <a:pt x="322500" y="551288"/>
                    <a:pt x="296373" y="525161"/>
                  </a:cubicBezTo>
                  <a:lnTo>
                    <a:pt x="289704" y="518508"/>
                  </a:lnTo>
                  <a:close/>
                </a:path>
              </a:pathLst>
            </a:custGeom>
            <a:solidFill>
              <a:schemeClr val="l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dirty="0">
                <a:solidFill>
                  <a:schemeClr val="dk1"/>
                </a:solidFill>
                <a:latin typeface="Calibri"/>
                <a:ea typeface="Calibri"/>
                <a:cs typeface="Calibri"/>
                <a:sym typeface="Calibri"/>
              </a:endParaRPr>
            </a:p>
          </p:txBody>
        </p:sp>
        <p:sp>
          <p:nvSpPr>
            <p:cNvPr id="12" name="Google Shape;472;p32"/>
            <p:cNvSpPr/>
            <p:nvPr/>
          </p:nvSpPr>
          <p:spPr>
            <a:xfrm>
              <a:off x="5394795" y="2348644"/>
              <a:ext cx="415691" cy="415775"/>
            </a:xfrm>
            <a:custGeom>
              <a:avLst/>
              <a:gdLst/>
              <a:ahLst/>
              <a:cxnLst/>
              <a:rect l="l" t="t" r="r" b="b"/>
              <a:pathLst>
                <a:path w="831382" h="831550" extrusionOk="0">
                  <a:moveTo>
                    <a:pt x="750735" y="80782"/>
                  </a:moveTo>
                  <a:cubicBezTo>
                    <a:pt x="698647" y="28695"/>
                    <a:pt x="629386" y="0"/>
                    <a:pt x="555723" y="0"/>
                  </a:cubicBezTo>
                  <a:cubicBezTo>
                    <a:pt x="482060" y="0"/>
                    <a:pt x="412799" y="28695"/>
                    <a:pt x="360712" y="80782"/>
                  </a:cubicBezTo>
                  <a:cubicBezTo>
                    <a:pt x="308624" y="132870"/>
                    <a:pt x="279929" y="202131"/>
                    <a:pt x="279929" y="275794"/>
                  </a:cubicBezTo>
                  <a:cubicBezTo>
                    <a:pt x="279929" y="346673"/>
                    <a:pt x="306507" y="413466"/>
                    <a:pt x="354909" y="464820"/>
                  </a:cubicBezTo>
                  <a:lnTo>
                    <a:pt x="301271" y="518458"/>
                  </a:lnTo>
                  <a:cubicBezTo>
                    <a:pt x="271776" y="491648"/>
                    <a:pt x="225974" y="492481"/>
                    <a:pt x="197479" y="520959"/>
                  </a:cubicBezTo>
                  <a:lnTo>
                    <a:pt x="22009" y="696430"/>
                  </a:lnTo>
                  <a:cubicBezTo>
                    <a:pt x="-7336" y="725758"/>
                    <a:pt x="-7336" y="773511"/>
                    <a:pt x="22009" y="802839"/>
                  </a:cubicBezTo>
                  <a:lnTo>
                    <a:pt x="28678" y="809509"/>
                  </a:lnTo>
                  <a:lnTo>
                    <a:pt x="28678" y="809509"/>
                  </a:lnTo>
                  <a:cubicBezTo>
                    <a:pt x="42884" y="823714"/>
                    <a:pt x="61792" y="831551"/>
                    <a:pt x="81883" y="831551"/>
                  </a:cubicBezTo>
                  <a:cubicBezTo>
                    <a:pt x="101974" y="831551"/>
                    <a:pt x="120882" y="823731"/>
                    <a:pt x="135088" y="809509"/>
                  </a:cubicBezTo>
                  <a:lnTo>
                    <a:pt x="310575" y="634021"/>
                  </a:lnTo>
                  <a:cubicBezTo>
                    <a:pt x="339053" y="605543"/>
                    <a:pt x="339887" y="559725"/>
                    <a:pt x="313076" y="530246"/>
                  </a:cubicBezTo>
                  <a:lnTo>
                    <a:pt x="366714" y="476608"/>
                  </a:lnTo>
                  <a:cubicBezTo>
                    <a:pt x="419669" y="526495"/>
                    <a:pt x="487696" y="551455"/>
                    <a:pt x="555740" y="551455"/>
                  </a:cubicBezTo>
                  <a:cubicBezTo>
                    <a:pt x="626368" y="551455"/>
                    <a:pt x="696980" y="524577"/>
                    <a:pt x="750752" y="470806"/>
                  </a:cubicBezTo>
                  <a:cubicBezTo>
                    <a:pt x="858262" y="363279"/>
                    <a:pt x="858262" y="188309"/>
                    <a:pt x="750735" y="80782"/>
                  </a:cubicBezTo>
                  <a:close/>
                  <a:moveTo>
                    <a:pt x="298770" y="622233"/>
                  </a:moveTo>
                  <a:lnTo>
                    <a:pt x="123283" y="797721"/>
                  </a:lnTo>
                  <a:cubicBezTo>
                    <a:pt x="100440" y="820546"/>
                    <a:pt x="63292" y="820563"/>
                    <a:pt x="40450" y="797721"/>
                  </a:cubicBezTo>
                  <a:cubicBezTo>
                    <a:pt x="40450" y="797721"/>
                    <a:pt x="40450" y="797721"/>
                    <a:pt x="40450" y="797721"/>
                  </a:cubicBezTo>
                  <a:lnTo>
                    <a:pt x="33780" y="791051"/>
                  </a:lnTo>
                  <a:cubicBezTo>
                    <a:pt x="22726" y="779997"/>
                    <a:pt x="16623" y="765274"/>
                    <a:pt x="16623" y="749635"/>
                  </a:cubicBezTo>
                  <a:cubicBezTo>
                    <a:pt x="16623" y="733995"/>
                    <a:pt x="22709" y="719272"/>
                    <a:pt x="33780" y="708218"/>
                  </a:cubicBezTo>
                  <a:lnTo>
                    <a:pt x="209267" y="532731"/>
                  </a:lnTo>
                  <a:cubicBezTo>
                    <a:pt x="220322" y="521676"/>
                    <a:pt x="235044" y="515574"/>
                    <a:pt x="250684" y="515574"/>
                  </a:cubicBezTo>
                  <a:cubicBezTo>
                    <a:pt x="266324" y="515574"/>
                    <a:pt x="281030" y="521660"/>
                    <a:pt x="292101" y="532731"/>
                  </a:cubicBezTo>
                  <a:lnTo>
                    <a:pt x="295435" y="536065"/>
                  </a:lnTo>
                  <a:cubicBezTo>
                    <a:pt x="295435" y="536065"/>
                    <a:pt x="295435" y="536065"/>
                    <a:pt x="295435" y="536065"/>
                  </a:cubicBezTo>
                  <a:cubicBezTo>
                    <a:pt x="295435" y="536065"/>
                    <a:pt x="295435" y="536065"/>
                    <a:pt x="295435" y="536065"/>
                  </a:cubicBezTo>
                  <a:lnTo>
                    <a:pt x="298770" y="539400"/>
                  </a:lnTo>
                  <a:cubicBezTo>
                    <a:pt x="321613" y="562243"/>
                    <a:pt x="321613" y="599408"/>
                    <a:pt x="298770" y="622233"/>
                  </a:cubicBezTo>
                  <a:close/>
                  <a:moveTo>
                    <a:pt x="738947" y="459018"/>
                  </a:moveTo>
                  <a:cubicBezTo>
                    <a:pt x="637923" y="560042"/>
                    <a:pt x="473524" y="560042"/>
                    <a:pt x="372500" y="459018"/>
                  </a:cubicBezTo>
                  <a:cubicBezTo>
                    <a:pt x="323563" y="410081"/>
                    <a:pt x="296603" y="345005"/>
                    <a:pt x="296603" y="275794"/>
                  </a:cubicBezTo>
                  <a:cubicBezTo>
                    <a:pt x="296603" y="206583"/>
                    <a:pt x="323563" y="141507"/>
                    <a:pt x="372500" y="92571"/>
                  </a:cubicBezTo>
                  <a:cubicBezTo>
                    <a:pt x="421436" y="43634"/>
                    <a:pt x="486512" y="16673"/>
                    <a:pt x="555723" y="16673"/>
                  </a:cubicBezTo>
                  <a:cubicBezTo>
                    <a:pt x="624934" y="16673"/>
                    <a:pt x="690011" y="43634"/>
                    <a:pt x="738947" y="92571"/>
                  </a:cubicBezTo>
                  <a:cubicBezTo>
                    <a:pt x="839971" y="193594"/>
                    <a:pt x="839971" y="357977"/>
                    <a:pt x="738947" y="459018"/>
                  </a:cubicBezTo>
                  <a:close/>
                  <a:moveTo>
                    <a:pt x="753169" y="275794"/>
                  </a:moveTo>
                  <a:cubicBezTo>
                    <a:pt x="753169" y="328532"/>
                    <a:pt x="732628" y="378119"/>
                    <a:pt x="695346" y="415417"/>
                  </a:cubicBezTo>
                  <a:cubicBezTo>
                    <a:pt x="658048" y="452715"/>
                    <a:pt x="608478" y="473257"/>
                    <a:pt x="555723" y="473257"/>
                  </a:cubicBezTo>
                  <a:cubicBezTo>
                    <a:pt x="551122" y="473257"/>
                    <a:pt x="547387" y="469522"/>
                    <a:pt x="547387" y="464920"/>
                  </a:cubicBezTo>
                  <a:cubicBezTo>
                    <a:pt x="547387" y="460318"/>
                    <a:pt x="551122" y="456583"/>
                    <a:pt x="555723" y="456583"/>
                  </a:cubicBezTo>
                  <a:cubicBezTo>
                    <a:pt x="604009" y="456583"/>
                    <a:pt x="649411" y="437776"/>
                    <a:pt x="683558" y="403629"/>
                  </a:cubicBezTo>
                  <a:cubicBezTo>
                    <a:pt x="717705" y="369465"/>
                    <a:pt x="736496" y="324064"/>
                    <a:pt x="736496" y="275794"/>
                  </a:cubicBezTo>
                  <a:cubicBezTo>
                    <a:pt x="736496" y="271192"/>
                    <a:pt x="740231" y="267457"/>
                    <a:pt x="744833" y="267457"/>
                  </a:cubicBezTo>
                  <a:cubicBezTo>
                    <a:pt x="749435" y="267457"/>
                    <a:pt x="753169" y="271192"/>
                    <a:pt x="753169" y="275794"/>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dirty="0">
                <a:solidFill>
                  <a:schemeClr val="dk1"/>
                </a:solidFill>
                <a:latin typeface="Calibri"/>
                <a:ea typeface="Calibri"/>
                <a:cs typeface="Calibri"/>
                <a:sym typeface="Calibri"/>
              </a:endParaRPr>
            </a:p>
          </p:txBody>
        </p:sp>
      </p:grpSp>
    </p:spTree>
    <p:extLst>
      <p:ext uri="{BB962C8B-B14F-4D97-AF65-F5344CB8AC3E}">
        <p14:creationId xmlns:p14="http://schemas.microsoft.com/office/powerpoint/2010/main" val="3152954131"/>
      </p:ext>
    </p:extLst>
  </p:cSld>
  <p:clrMapOvr>
    <a:masterClrMapping/>
  </p:clrMapOvr>
  <p:transition spd="slow">
    <p:wip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28316" y="261772"/>
            <a:ext cx="7966200" cy="585900"/>
          </a:xfrm>
        </p:spPr>
        <p:txBody>
          <a:bodyPr/>
          <a:lstStyle/>
          <a:p>
            <a:r>
              <a:rPr lang="pt-BR" sz="2800" dirty="0"/>
              <a:t>Densidade de Comércio e Serviços</a:t>
            </a:r>
          </a:p>
        </p:txBody>
      </p:sp>
      <p:pic>
        <p:nvPicPr>
          <p:cNvPr id="11" name="Imagem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16010" y="849765"/>
            <a:ext cx="5790811" cy="4094813"/>
          </a:xfrm>
          <a:prstGeom prst="rect">
            <a:avLst/>
          </a:prstGeom>
        </p:spPr>
      </p:pic>
    </p:spTree>
    <p:extLst>
      <p:ext uri="{BB962C8B-B14F-4D97-AF65-F5344CB8AC3E}">
        <p14:creationId xmlns:p14="http://schemas.microsoft.com/office/powerpoint/2010/main" val="1638749809"/>
      </p:ext>
    </p:extLst>
  </p:cSld>
  <p:clrMapOvr>
    <a:masterClrMapping/>
  </p:clrMapOvr>
  <p:transition spd="slow">
    <p:wip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28316" y="261772"/>
            <a:ext cx="7966200" cy="585900"/>
          </a:xfrm>
        </p:spPr>
        <p:txBody>
          <a:bodyPr/>
          <a:lstStyle/>
          <a:p>
            <a:r>
              <a:rPr lang="pt-BR" sz="2800" dirty="0"/>
              <a:t>Densidade de Indústria</a:t>
            </a:r>
          </a:p>
        </p:txBody>
      </p:sp>
      <p:pic>
        <p:nvPicPr>
          <p:cNvPr id="11" name="Imagem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16010" y="849765"/>
            <a:ext cx="5790811" cy="4094812"/>
          </a:xfrm>
          <a:prstGeom prst="rect">
            <a:avLst/>
          </a:prstGeom>
        </p:spPr>
      </p:pic>
    </p:spTree>
    <p:extLst>
      <p:ext uri="{BB962C8B-B14F-4D97-AF65-F5344CB8AC3E}">
        <p14:creationId xmlns:p14="http://schemas.microsoft.com/office/powerpoint/2010/main" val="4141834150"/>
      </p:ext>
    </p:extLst>
  </p:cSld>
  <p:clrMapOvr>
    <a:masterClrMapping/>
  </p:clrMapOvr>
  <p:transition spd="slow">
    <p:wip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Shape 99"/>
        <p:cNvGrpSpPr/>
        <p:nvPr/>
      </p:nvGrpSpPr>
      <p:grpSpPr>
        <a:xfrm>
          <a:off x="0" y="0"/>
          <a:ext cx="0" cy="0"/>
          <a:chOff x="0" y="0"/>
          <a:chExt cx="0" cy="0"/>
        </a:xfrm>
      </p:grpSpPr>
      <p:sp>
        <p:nvSpPr>
          <p:cNvPr id="100" name="Google Shape;100;p15"/>
          <p:cNvSpPr/>
          <p:nvPr/>
        </p:nvSpPr>
        <p:spPr>
          <a:xfrm>
            <a:off x="4423391" y="0"/>
            <a:ext cx="4720800" cy="5143500"/>
          </a:xfrm>
          <a:prstGeom prst="rect">
            <a:avLst/>
          </a:prstGeom>
          <a:solidFill>
            <a:schemeClr val="dk2"/>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dirty="0"/>
          </a:p>
        </p:txBody>
      </p:sp>
      <p:sp>
        <p:nvSpPr>
          <p:cNvPr id="101" name="Google Shape;101;p15"/>
          <p:cNvSpPr txBox="1"/>
          <p:nvPr/>
        </p:nvSpPr>
        <p:spPr>
          <a:xfrm>
            <a:off x="4997359" y="519214"/>
            <a:ext cx="3622816" cy="1107996"/>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 sz="3600" b="1" dirty="0">
                <a:solidFill>
                  <a:schemeClr val="lt1"/>
                </a:solidFill>
                <a:latin typeface="Roboto"/>
                <a:ea typeface="Roboto"/>
                <a:cs typeface="Roboto"/>
                <a:sym typeface="Roboto"/>
              </a:rPr>
              <a:t>Diagnóstico Físico</a:t>
            </a:r>
            <a:endParaRPr sz="500" dirty="0">
              <a:solidFill>
                <a:schemeClr val="lt1"/>
              </a:solidFill>
            </a:endParaRPr>
          </a:p>
        </p:txBody>
      </p:sp>
      <p:pic>
        <p:nvPicPr>
          <p:cNvPr id="6" name="Espaço Reservado para Imagem 5">
            <a:extLst>
              <a:ext uri="{FF2B5EF4-FFF2-40B4-BE49-F238E27FC236}">
                <a16:creationId xmlns:a16="http://schemas.microsoft.com/office/drawing/2014/main" id="{8290747A-DC6A-683C-22BE-7AAFF3D91DF1}"/>
              </a:ext>
            </a:extLst>
          </p:cNvPr>
          <p:cNvPicPr>
            <a:picLocks noGrp="1" noChangeAspect="1"/>
          </p:cNvPicPr>
          <p:nvPr>
            <p:ph type="pic" idx="2"/>
          </p:nvPr>
        </p:nvPicPr>
        <p:blipFill>
          <a:blip r:embed="rId3"/>
          <a:srcRect l="18679" r="18679"/>
          <a:stretch>
            <a:fillRect/>
          </a:stretch>
        </p:blipFill>
        <p:spPr/>
      </p:pic>
    </p:spTree>
    <p:extLst>
      <p:ext uri="{BB962C8B-B14F-4D97-AF65-F5344CB8AC3E}">
        <p14:creationId xmlns:p14="http://schemas.microsoft.com/office/powerpoint/2010/main" val="4132635935"/>
      </p:ext>
    </p:extLst>
  </p:cSld>
  <p:clrMapOvr>
    <a:masterClrMapping/>
  </p:clrMapOvr>
  <p:transition spd="slow">
    <p:wip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grpSp>
        <p:nvGrpSpPr>
          <p:cNvPr id="119" name="Google Shape;119;p17"/>
          <p:cNvGrpSpPr/>
          <p:nvPr/>
        </p:nvGrpSpPr>
        <p:grpSpPr>
          <a:xfrm>
            <a:off x="1121000" y="3723437"/>
            <a:ext cx="5673753" cy="729519"/>
            <a:chOff x="0" y="0"/>
            <a:chExt cx="15130008" cy="1700128"/>
          </a:xfrm>
        </p:grpSpPr>
        <p:sp>
          <p:nvSpPr>
            <p:cNvPr id="120" name="Google Shape;120;p17"/>
            <p:cNvSpPr txBox="1"/>
            <p:nvPr/>
          </p:nvSpPr>
          <p:spPr>
            <a:xfrm>
              <a:off x="0" y="0"/>
              <a:ext cx="5953200" cy="287259"/>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endParaRPr sz="700" dirty="0">
                <a:solidFill>
                  <a:schemeClr val="dk1"/>
                </a:solidFill>
              </a:endParaRPr>
            </a:p>
          </p:txBody>
        </p:sp>
        <p:sp>
          <p:nvSpPr>
            <p:cNvPr id="121" name="Google Shape;121;p17"/>
            <p:cNvSpPr txBox="1"/>
            <p:nvPr/>
          </p:nvSpPr>
          <p:spPr>
            <a:xfrm>
              <a:off x="9176808" y="1398876"/>
              <a:ext cx="5953200" cy="301252"/>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endParaRPr sz="700" dirty="0">
                <a:solidFill>
                  <a:schemeClr val="dk1"/>
                </a:solidFill>
              </a:endParaRPr>
            </a:p>
          </p:txBody>
        </p:sp>
      </p:grpSp>
      <p:pic>
        <p:nvPicPr>
          <p:cNvPr id="4" name="Imagem 3">
            <a:extLst>
              <a:ext uri="{FF2B5EF4-FFF2-40B4-BE49-F238E27FC236}">
                <a16:creationId xmlns:a16="http://schemas.microsoft.com/office/drawing/2014/main" id="{AF29733C-EFD5-DBBF-7BB6-2BC21D2A2A1E}"/>
              </a:ext>
            </a:extLst>
          </p:cNvPr>
          <p:cNvPicPr>
            <a:picLocks noChangeAspect="1"/>
          </p:cNvPicPr>
          <p:nvPr/>
        </p:nvPicPr>
        <p:blipFill>
          <a:blip r:embed="rId3"/>
          <a:stretch>
            <a:fillRect/>
          </a:stretch>
        </p:blipFill>
        <p:spPr>
          <a:xfrm>
            <a:off x="1043608" y="103002"/>
            <a:ext cx="7203998" cy="5040497"/>
          </a:xfrm>
          <a:prstGeom prst="rect">
            <a:avLst/>
          </a:prstGeom>
        </p:spPr>
      </p:pic>
    </p:spTree>
    <p:extLst>
      <p:ext uri="{BB962C8B-B14F-4D97-AF65-F5344CB8AC3E}">
        <p14:creationId xmlns:p14="http://schemas.microsoft.com/office/powerpoint/2010/main" val="433085960"/>
      </p:ext>
    </p:extLst>
  </p:cSld>
  <p:clrMapOvr>
    <a:masterClrMapping/>
  </p:clrMapOvr>
  <p:transition spd="slow">
    <p:wip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Shape 166"/>
        <p:cNvGrpSpPr/>
        <p:nvPr/>
      </p:nvGrpSpPr>
      <p:grpSpPr>
        <a:xfrm>
          <a:off x="0" y="0"/>
          <a:ext cx="0" cy="0"/>
          <a:chOff x="0" y="0"/>
          <a:chExt cx="0" cy="0"/>
        </a:xfrm>
      </p:grpSpPr>
      <p:sp>
        <p:nvSpPr>
          <p:cNvPr id="167" name="Google Shape;167;p20"/>
          <p:cNvSpPr/>
          <p:nvPr/>
        </p:nvSpPr>
        <p:spPr>
          <a:xfrm>
            <a:off x="514350" y="514350"/>
            <a:ext cx="8115300" cy="4114800"/>
          </a:xfrm>
          <a:prstGeom prst="rect">
            <a:avLst/>
          </a:prstGeom>
          <a:solidFill>
            <a:schemeClr val="accent3"/>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dirty="0"/>
          </a:p>
        </p:txBody>
      </p:sp>
      <p:sp>
        <p:nvSpPr>
          <p:cNvPr id="168" name="Google Shape;168;p20"/>
          <p:cNvSpPr txBox="1"/>
          <p:nvPr/>
        </p:nvSpPr>
        <p:spPr>
          <a:xfrm>
            <a:off x="5283200" y="3771223"/>
            <a:ext cx="3059650" cy="517065"/>
          </a:xfrm>
          <a:prstGeom prst="rect">
            <a:avLst/>
          </a:prstGeom>
          <a:noFill/>
          <a:ln>
            <a:noFill/>
          </a:ln>
        </p:spPr>
        <p:txBody>
          <a:bodyPr spcFirstLastPara="1" wrap="square" lIns="0" tIns="0" rIns="0" bIns="0" anchor="t" anchorCtr="0">
            <a:spAutoFit/>
          </a:bodyPr>
          <a:lstStyle/>
          <a:p>
            <a:pPr lvl="0" algn="r">
              <a:lnSpc>
                <a:spcPct val="120000"/>
              </a:lnSpc>
            </a:pPr>
            <a:r>
              <a:rPr lang="pt-BR" dirty="0">
                <a:solidFill>
                  <a:schemeClr val="dk1"/>
                </a:solidFill>
                <a:latin typeface="Roboto"/>
                <a:ea typeface="Roboto"/>
                <a:cs typeface="Roboto"/>
              </a:rPr>
              <a:t>Silva, Eduardo Fernandez (2014).</a:t>
            </a:r>
          </a:p>
          <a:p>
            <a:pPr lvl="0" algn="r">
              <a:lnSpc>
                <a:spcPct val="120000"/>
              </a:lnSpc>
            </a:pPr>
            <a:r>
              <a:rPr lang="pt-BR" dirty="0">
                <a:solidFill>
                  <a:schemeClr val="dk1"/>
                </a:solidFill>
                <a:latin typeface="Roboto"/>
                <a:ea typeface="Roboto"/>
                <a:cs typeface="Roboto"/>
              </a:rPr>
              <a:t>Meio ambiente &amp; mobilidade urbana. </a:t>
            </a:r>
            <a:endParaRPr dirty="0">
              <a:solidFill>
                <a:schemeClr val="dk1"/>
              </a:solidFill>
              <a:latin typeface="Roboto"/>
              <a:ea typeface="Roboto"/>
              <a:cs typeface="Roboto"/>
            </a:endParaRPr>
          </a:p>
        </p:txBody>
      </p:sp>
      <p:sp>
        <p:nvSpPr>
          <p:cNvPr id="169" name="Google Shape;169;p20"/>
          <p:cNvSpPr txBox="1"/>
          <p:nvPr/>
        </p:nvSpPr>
        <p:spPr>
          <a:xfrm>
            <a:off x="888068" y="845038"/>
            <a:ext cx="7454782" cy="2585323"/>
          </a:xfrm>
          <a:prstGeom prst="rect">
            <a:avLst/>
          </a:prstGeom>
          <a:noFill/>
          <a:ln>
            <a:noFill/>
          </a:ln>
        </p:spPr>
        <p:txBody>
          <a:bodyPr spcFirstLastPara="1" wrap="square" lIns="0" tIns="0" rIns="0" bIns="0" anchor="t" anchorCtr="0">
            <a:spAutoFit/>
          </a:bodyPr>
          <a:lstStyle/>
          <a:p>
            <a:pPr lvl="0"/>
            <a:r>
              <a:rPr lang="pt-BR" sz="2800" b="1" dirty="0">
                <a:solidFill>
                  <a:schemeClr val="dk1"/>
                </a:solidFill>
                <a:latin typeface="Roboto"/>
                <a:ea typeface="Roboto"/>
                <a:cs typeface="Roboto"/>
              </a:rPr>
              <a:t>“Mobilidade urbana é definida como a facilidade de deslocamento das pessoas e bens na cidade, com o objetivo de desenvolver atividades econômicas e sociais no </a:t>
            </a:r>
            <a:r>
              <a:rPr lang="pt-BR" sz="2800" b="1" u="sng" dirty="0">
                <a:solidFill>
                  <a:schemeClr val="tx1"/>
                </a:solidFill>
                <a:latin typeface="Roboto"/>
                <a:ea typeface="Roboto"/>
                <a:cs typeface="Roboto"/>
              </a:rPr>
              <a:t>perímetro urbano</a:t>
            </a:r>
            <a:r>
              <a:rPr lang="pt-BR" sz="2800" b="1" dirty="0">
                <a:solidFill>
                  <a:schemeClr val="dk1"/>
                </a:solidFill>
                <a:latin typeface="Roboto"/>
                <a:ea typeface="Roboto"/>
                <a:cs typeface="Roboto"/>
              </a:rPr>
              <a:t> de cidades, </a:t>
            </a:r>
            <a:r>
              <a:rPr lang="pt-BR" sz="2800" b="1" u="sng" dirty="0">
                <a:solidFill>
                  <a:schemeClr val="dk1"/>
                </a:solidFill>
                <a:latin typeface="Roboto"/>
                <a:ea typeface="Roboto"/>
                <a:cs typeface="Roboto"/>
              </a:rPr>
              <a:t>aglomerações urbanas</a:t>
            </a:r>
            <a:r>
              <a:rPr lang="pt-BR" sz="2800" b="1" dirty="0">
                <a:solidFill>
                  <a:schemeClr val="dk1"/>
                </a:solidFill>
                <a:latin typeface="Roboto"/>
                <a:ea typeface="Roboto"/>
                <a:cs typeface="Roboto"/>
              </a:rPr>
              <a:t> e </a:t>
            </a:r>
            <a:r>
              <a:rPr lang="pt-BR" sz="2800" b="1" u="sng" dirty="0">
                <a:solidFill>
                  <a:schemeClr val="dk1"/>
                </a:solidFill>
                <a:latin typeface="Roboto"/>
                <a:ea typeface="Roboto"/>
                <a:cs typeface="Roboto"/>
              </a:rPr>
              <a:t>regiões metropolitanas</a:t>
            </a:r>
            <a:r>
              <a:rPr lang="pt-BR" sz="2800" b="1" dirty="0">
                <a:solidFill>
                  <a:schemeClr val="dk1"/>
                </a:solidFill>
                <a:latin typeface="Roboto"/>
                <a:ea typeface="Roboto"/>
                <a:cs typeface="Roboto"/>
              </a:rPr>
              <a:t>.”</a:t>
            </a:r>
            <a:endParaRPr sz="2800" b="1" dirty="0">
              <a:solidFill>
                <a:schemeClr val="dk1"/>
              </a:solidFill>
              <a:latin typeface="Roboto"/>
              <a:ea typeface="Roboto"/>
              <a:cs typeface="Roboto"/>
            </a:endParaRPr>
          </a:p>
        </p:txBody>
      </p:sp>
    </p:spTree>
    <p:extLst>
      <p:ext uri="{BB962C8B-B14F-4D97-AF65-F5344CB8AC3E}">
        <p14:creationId xmlns:p14="http://schemas.microsoft.com/office/powerpoint/2010/main" val="2373739512"/>
      </p:ext>
    </p:extLst>
  </p:cSld>
  <p:clrMapOvr>
    <a:masterClrMapping/>
  </p:clrMapOvr>
  <p:transition spd="slow">
    <p:wip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Shape 350"/>
        <p:cNvGrpSpPr/>
        <p:nvPr/>
      </p:nvGrpSpPr>
      <p:grpSpPr>
        <a:xfrm>
          <a:off x="0" y="0"/>
          <a:ext cx="0" cy="0"/>
          <a:chOff x="0" y="0"/>
          <a:chExt cx="0" cy="0"/>
        </a:xfrm>
      </p:grpSpPr>
      <p:cxnSp>
        <p:nvCxnSpPr>
          <p:cNvPr id="351" name="Google Shape;351;p31"/>
          <p:cNvCxnSpPr/>
          <p:nvPr/>
        </p:nvCxnSpPr>
        <p:spPr>
          <a:xfrm rot="-5400000">
            <a:off x="4401553" y="2607608"/>
            <a:ext cx="168300" cy="0"/>
          </a:xfrm>
          <a:prstGeom prst="straightConnector1">
            <a:avLst/>
          </a:prstGeom>
          <a:noFill/>
          <a:ln w="9525" cap="rnd" cmpd="sng">
            <a:solidFill>
              <a:schemeClr val="dk2"/>
            </a:solidFill>
            <a:prstDash val="solid"/>
            <a:round/>
            <a:headEnd type="none" w="sm" len="sm"/>
            <a:tailEnd type="none" w="sm" len="sm"/>
          </a:ln>
        </p:spPr>
      </p:cxnSp>
      <p:cxnSp>
        <p:nvCxnSpPr>
          <p:cNvPr id="352" name="Google Shape;352;p31"/>
          <p:cNvCxnSpPr/>
          <p:nvPr/>
        </p:nvCxnSpPr>
        <p:spPr>
          <a:xfrm>
            <a:off x="1674987" y="3486082"/>
            <a:ext cx="963629" cy="2547"/>
          </a:xfrm>
          <a:prstGeom prst="straightConnector1">
            <a:avLst/>
          </a:prstGeom>
          <a:noFill/>
          <a:ln w="9525" cap="rnd" cmpd="sng">
            <a:solidFill>
              <a:schemeClr val="dk2"/>
            </a:solidFill>
            <a:prstDash val="solid"/>
            <a:round/>
            <a:headEnd type="none" w="sm" len="sm"/>
            <a:tailEnd type="none" w="sm" len="sm"/>
          </a:ln>
        </p:spPr>
      </p:cxnSp>
      <p:cxnSp>
        <p:nvCxnSpPr>
          <p:cNvPr id="353" name="Google Shape;353;p31"/>
          <p:cNvCxnSpPr/>
          <p:nvPr/>
        </p:nvCxnSpPr>
        <p:spPr>
          <a:xfrm rot="-5400000">
            <a:off x="2241465" y="3088932"/>
            <a:ext cx="789300" cy="0"/>
          </a:xfrm>
          <a:prstGeom prst="straightConnector1">
            <a:avLst/>
          </a:prstGeom>
          <a:noFill/>
          <a:ln w="9525" cap="rnd" cmpd="sng">
            <a:solidFill>
              <a:schemeClr val="dk2"/>
            </a:solidFill>
            <a:prstDash val="solid"/>
            <a:round/>
            <a:headEnd type="none" w="sm" len="sm"/>
            <a:tailEnd type="none" w="sm" len="sm"/>
          </a:ln>
        </p:spPr>
      </p:cxnSp>
      <p:cxnSp>
        <p:nvCxnSpPr>
          <p:cNvPr id="354" name="Google Shape;354;p31"/>
          <p:cNvCxnSpPr/>
          <p:nvPr/>
        </p:nvCxnSpPr>
        <p:spPr>
          <a:xfrm rot="-5400000">
            <a:off x="1593338" y="3572779"/>
            <a:ext cx="168300" cy="0"/>
          </a:xfrm>
          <a:prstGeom prst="straightConnector1">
            <a:avLst/>
          </a:prstGeom>
          <a:noFill/>
          <a:ln w="9525" cap="rnd" cmpd="sng">
            <a:solidFill>
              <a:schemeClr val="dk2"/>
            </a:solidFill>
            <a:prstDash val="solid"/>
            <a:round/>
            <a:headEnd type="none" w="sm" len="sm"/>
            <a:tailEnd type="none" w="sm" len="sm"/>
          </a:ln>
        </p:spPr>
      </p:cxnSp>
      <p:cxnSp>
        <p:nvCxnSpPr>
          <p:cNvPr id="356" name="Google Shape;356;p31"/>
          <p:cNvCxnSpPr/>
          <p:nvPr/>
        </p:nvCxnSpPr>
        <p:spPr>
          <a:xfrm>
            <a:off x="2638616" y="2694259"/>
            <a:ext cx="3875100" cy="0"/>
          </a:xfrm>
          <a:prstGeom prst="straightConnector1">
            <a:avLst/>
          </a:prstGeom>
          <a:noFill/>
          <a:ln w="9525" cap="rnd" cmpd="sng">
            <a:solidFill>
              <a:schemeClr val="dk2"/>
            </a:solidFill>
            <a:prstDash val="solid"/>
            <a:round/>
            <a:headEnd type="none" w="sm" len="sm"/>
            <a:tailEnd type="none" w="sm" len="sm"/>
          </a:ln>
        </p:spPr>
      </p:cxnSp>
      <p:cxnSp>
        <p:nvCxnSpPr>
          <p:cNvPr id="357" name="Google Shape;357;p31"/>
          <p:cNvCxnSpPr/>
          <p:nvPr/>
        </p:nvCxnSpPr>
        <p:spPr>
          <a:xfrm flipV="1">
            <a:off x="6513716" y="3483515"/>
            <a:ext cx="956020" cy="5114"/>
          </a:xfrm>
          <a:prstGeom prst="straightConnector1">
            <a:avLst/>
          </a:prstGeom>
          <a:noFill/>
          <a:ln w="9525" cap="rnd" cmpd="sng">
            <a:solidFill>
              <a:schemeClr val="dk2"/>
            </a:solidFill>
            <a:prstDash val="solid"/>
            <a:round/>
            <a:headEnd type="none" w="sm" len="sm"/>
            <a:tailEnd type="none" w="sm" len="sm"/>
          </a:ln>
        </p:spPr>
      </p:cxnSp>
      <p:cxnSp>
        <p:nvCxnSpPr>
          <p:cNvPr id="358" name="Google Shape;358;p31"/>
          <p:cNvCxnSpPr/>
          <p:nvPr/>
        </p:nvCxnSpPr>
        <p:spPr>
          <a:xfrm rot="-5400000">
            <a:off x="6124314" y="3086364"/>
            <a:ext cx="789300" cy="0"/>
          </a:xfrm>
          <a:prstGeom prst="straightConnector1">
            <a:avLst/>
          </a:prstGeom>
          <a:noFill/>
          <a:ln w="9525" cap="rnd" cmpd="sng">
            <a:solidFill>
              <a:schemeClr val="dk2"/>
            </a:solidFill>
            <a:prstDash val="solid"/>
            <a:round/>
            <a:headEnd type="none" w="sm" len="sm"/>
            <a:tailEnd type="none" w="sm" len="sm"/>
          </a:ln>
        </p:spPr>
      </p:cxnSp>
      <p:cxnSp>
        <p:nvCxnSpPr>
          <p:cNvPr id="360" name="Google Shape;360;p31"/>
          <p:cNvCxnSpPr/>
          <p:nvPr/>
        </p:nvCxnSpPr>
        <p:spPr>
          <a:xfrm rot="-5400000">
            <a:off x="7380520" y="3569923"/>
            <a:ext cx="173400" cy="0"/>
          </a:xfrm>
          <a:prstGeom prst="straightConnector1">
            <a:avLst/>
          </a:prstGeom>
          <a:noFill/>
          <a:ln w="9525" cap="rnd" cmpd="sng">
            <a:solidFill>
              <a:schemeClr val="dk2"/>
            </a:solidFill>
            <a:prstDash val="solid"/>
            <a:round/>
            <a:headEnd type="none" w="sm" len="sm"/>
            <a:tailEnd type="none" w="sm" len="sm"/>
          </a:ln>
        </p:spPr>
      </p:cxnSp>
      <p:sp>
        <p:nvSpPr>
          <p:cNvPr id="361" name="Google Shape;361;p31"/>
          <p:cNvSpPr/>
          <p:nvPr/>
        </p:nvSpPr>
        <p:spPr>
          <a:xfrm>
            <a:off x="0" y="0"/>
            <a:ext cx="9144000" cy="1434000"/>
          </a:xfrm>
          <a:prstGeom prst="rect">
            <a:avLst/>
          </a:prstGeom>
          <a:solidFill>
            <a:schemeClr val="dk2"/>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dirty="0"/>
          </a:p>
        </p:txBody>
      </p:sp>
      <p:sp>
        <p:nvSpPr>
          <p:cNvPr id="363" name="Google Shape;363;p31"/>
          <p:cNvSpPr/>
          <p:nvPr/>
        </p:nvSpPr>
        <p:spPr>
          <a:xfrm>
            <a:off x="3643245" y="2054622"/>
            <a:ext cx="1624500" cy="480713"/>
          </a:xfrm>
          <a:prstGeom prst="rect">
            <a:avLst/>
          </a:prstGeom>
          <a:solidFill>
            <a:schemeClr val="dk2"/>
          </a:solidFill>
          <a:ln>
            <a:noFill/>
          </a:ln>
        </p:spPr>
        <p:txBody>
          <a:bodyPr spcFirstLastPara="1" wrap="square" lIns="45725" tIns="45725" rIns="45725" bIns="45725" anchor="ctr" anchorCtr="0">
            <a:noAutofit/>
          </a:bodyPr>
          <a:lstStyle/>
          <a:p>
            <a:pPr marL="0" lvl="0" indent="0" algn="l" rtl="0">
              <a:lnSpc>
                <a:spcPct val="100000"/>
              </a:lnSpc>
              <a:spcBef>
                <a:spcPts val="0"/>
              </a:spcBef>
              <a:spcAft>
                <a:spcPts val="0"/>
              </a:spcAft>
              <a:buNone/>
            </a:pPr>
            <a:r>
              <a:rPr lang="pt-BR" dirty="0">
                <a:solidFill>
                  <a:schemeClr val="lt1"/>
                </a:solidFill>
              </a:rPr>
              <a:t>  Não motorizados</a:t>
            </a:r>
            <a:endParaRPr dirty="0">
              <a:solidFill>
                <a:schemeClr val="lt1"/>
              </a:solidFill>
            </a:endParaRPr>
          </a:p>
        </p:txBody>
      </p:sp>
      <p:grpSp>
        <p:nvGrpSpPr>
          <p:cNvPr id="366" name="Google Shape;366;p31"/>
          <p:cNvGrpSpPr/>
          <p:nvPr/>
        </p:nvGrpSpPr>
        <p:grpSpPr>
          <a:xfrm>
            <a:off x="1818698" y="2846446"/>
            <a:ext cx="1624500" cy="480713"/>
            <a:chOff x="0" y="0"/>
            <a:chExt cx="4332000" cy="1281900"/>
          </a:xfrm>
        </p:grpSpPr>
        <p:sp>
          <p:nvSpPr>
            <p:cNvPr id="367" name="Google Shape;367;p31"/>
            <p:cNvSpPr/>
            <p:nvPr/>
          </p:nvSpPr>
          <p:spPr>
            <a:xfrm>
              <a:off x="0" y="0"/>
              <a:ext cx="4332000" cy="1281900"/>
            </a:xfrm>
            <a:prstGeom prst="rect">
              <a:avLst/>
            </a:prstGeom>
            <a:solidFill>
              <a:schemeClr val="lt2"/>
            </a:solidFill>
            <a:ln>
              <a:noFill/>
            </a:ln>
          </p:spPr>
          <p:txBody>
            <a:bodyPr spcFirstLastPara="1" wrap="square" lIns="45725" tIns="45725" rIns="45725" bIns="45725" anchor="ctr" anchorCtr="0">
              <a:noAutofit/>
            </a:bodyPr>
            <a:lstStyle/>
            <a:p>
              <a:pPr marL="0" lvl="0" indent="0" algn="l" rtl="0">
                <a:lnSpc>
                  <a:spcPct val="100000"/>
                </a:lnSpc>
                <a:spcBef>
                  <a:spcPts val="0"/>
                </a:spcBef>
                <a:spcAft>
                  <a:spcPts val="0"/>
                </a:spcAft>
                <a:buNone/>
              </a:pPr>
              <a:endParaRPr dirty="0">
                <a:solidFill>
                  <a:schemeClr val="lt1"/>
                </a:solidFill>
              </a:endParaRPr>
            </a:p>
          </p:txBody>
        </p:sp>
        <p:sp>
          <p:nvSpPr>
            <p:cNvPr id="369" name="Google Shape;369;p31"/>
            <p:cNvSpPr txBox="1"/>
            <p:nvPr/>
          </p:nvSpPr>
          <p:spPr>
            <a:xfrm>
              <a:off x="1895411" y="434581"/>
              <a:ext cx="2341800" cy="4104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 sz="1000" b="1" dirty="0">
                  <a:solidFill>
                    <a:schemeClr val="lt1"/>
                  </a:solidFill>
                  <a:latin typeface="Roboto"/>
                  <a:ea typeface="Roboto"/>
                  <a:cs typeface="Roboto"/>
                  <a:sym typeface="Roboto"/>
                </a:rPr>
                <a:t>A pé</a:t>
              </a:r>
              <a:endParaRPr sz="700" b="1" dirty="0">
                <a:solidFill>
                  <a:schemeClr val="lt1"/>
                </a:solidFill>
              </a:endParaRPr>
            </a:p>
          </p:txBody>
        </p:sp>
      </p:grpSp>
      <p:grpSp>
        <p:nvGrpSpPr>
          <p:cNvPr id="370" name="Google Shape;370;p31"/>
          <p:cNvGrpSpPr/>
          <p:nvPr/>
        </p:nvGrpSpPr>
        <p:grpSpPr>
          <a:xfrm>
            <a:off x="860495" y="3643271"/>
            <a:ext cx="1624500" cy="480713"/>
            <a:chOff x="0" y="0"/>
            <a:chExt cx="4332000" cy="1281900"/>
          </a:xfrm>
        </p:grpSpPr>
        <p:sp>
          <p:nvSpPr>
            <p:cNvPr id="371" name="Google Shape;371;p31"/>
            <p:cNvSpPr/>
            <p:nvPr/>
          </p:nvSpPr>
          <p:spPr>
            <a:xfrm>
              <a:off x="0" y="0"/>
              <a:ext cx="4332000" cy="1281900"/>
            </a:xfrm>
            <a:prstGeom prst="rect">
              <a:avLst/>
            </a:prstGeom>
            <a:solidFill>
              <a:schemeClr val="lt2"/>
            </a:solidFill>
            <a:ln>
              <a:noFill/>
            </a:ln>
          </p:spPr>
          <p:txBody>
            <a:bodyPr spcFirstLastPara="1" wrap="square" lIns="45725" tIns="45725" rIns="45725" bIns="45725" anchor="ctr" anchorCtr="0">
              <a:noAutofit/>
            </a:bodyPr>
            <a:lstStyle/>
            <a:p>
              <a:pPr marL="0" lvl="0" indent="0" algn="l" rtl="0">
                <a:lnSpc>
                  <a:spcPct val="100000"/>
                </a:lnSpc>
                <a:spcBef>
                  <a:spcPts val="0"/>
                </a:spcBef>
                <a:spcAft>
                  <a:spcPts val="0"/>
                </a:spcAft>
                <a:buNone/>
              </a:pPr>
              <a:endParaRPr dirty="0">
                <a:solidFill>
                  <a:schemeClr val="lt1"/>
                </a:solidFill>
              </a:endParaRPr>
            </a:p>
          </p:txBody>
        </p:sp>
        <p:sp>
          <p:nvSpPr>
            <p:cNvPr id="373" name="Google Shape;373;p31"/>
            <p:cNvSpPr txBox="1"/>
            <p:nvPr/>
          </p:nvSpPr>
          <p:spPr>
            <a:xfrm>
              <a:off x="1484115" y="409816"/>
              <a:ext cx="2341800" cy="4104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 sz="1000" dirty="0">
                  <a:solidFill>
                    <a:schemeClr val="lt1"/>
                  </a:solidFill>
                  <a:latin typeface="Roboto"/>
                  <a:ea typeface="Roboto"/>
                  <a:cs typeface="Roboto"/>
                  <a:sym typeface="Roboto"/>
                </a:rPr>
                <a:t>Calçadas</a:t>
              </a:r>
              <a:endParaRPr sz="700" dirty="0">
                <a:solidFill>
                  <a:schemeClr val="lt1"/>
                </a:solidFill>
              </a:endParaRPr>
            </a:p>
          </p:txBody>
        </p:sp>
      </p:grpSp>
      <p:grpSp>
        <p:nvGrpSpPr>
          <p:cNvPr id="382" name="Google Shape;382;p31"/>
          <p:cNvGrpSpPr/>
          <p:nvPr/>
        </p:nvGrpSpPr>
        <p:grpSpPr>
          <a:xfrm>
            <a:off x="6657490" y="3643271"/>
            <a:ext cx="1624500" cy="480713"/>
            <a:chOff x="0" y="0"/>
            <a:chExt cx="4332000" cy="1281900"/>
          </a:xfrm>
        </p:grpSpPr>
        <p:sp>
          <p:nvSpPr>
            <p:cNvPr id="383" name="Google Shape;383;p31"/>
            <p:cNvSpPr/>
            <p:nvPr/>
          </p:nvSpPr>
          <p:spPr>
            <a:xfrm>
              <a:off x="0" y="0"/>
              <a:ext cx="4332000" cy="1281900"/>
            </a:xfrm>
            <a:prstGeom prst="rect">
              <a:avLst/>
            </a:prstGeom>
            <a:solidFill>
              <a:schemeClr val="lt2"/>
            </a:solidFill>
            <a:ln>
              <a:noFill/>
            </a:ln>
          </p:spPr>
          <p:txBody>
            <a:bodyPr spcFirstLastPara="1" wrap="square" lIns="45725" tIns="45725" rIns="45725" bIns="45725" anchor="ctr" anchorCtr="0">
              <a:noAutofit/>
            </a:bodyPr>
            <a:lstStyle/>
            <a:p>
              <a:pPr marL="0" lvl="0" indent="0" algn="l" rtl="0">
                <a:lnSpc>
                  <a:spcPct val="100000"/>
                </a:lnSpc>
                <a:spcBef>
                  <a:spcPts val="0"/>
                </a:spcBef>
                <a:spcAft>
                  <a:spcPts val="0"/>
                </a:spcAft>
                <a:buNone/>
              </a:pPr>
              <a:endParaRPr dirty="0">
                <a:solidFill>
                  <a:schemeClr val="lt1"/>
                </a:solidFill>
              </a:endParaRPr>
            </a:p>
          </p:txBody>
        </p:sp>
        <p:sp>
          <p:nvSpPr>
            <p:cNvPr id="385" name="Google Shape;385;p31"/>
            <p:cNvSpPr txBox="1"/>
            <p:nvPr/>
          </p:nvSpPr>
          <p:spPr>
            <a:xfrm>
              <a:off x="1506576" y="409816"/>
              <a:ext cx="2341800" cy="4104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 sz="1000" dirty="0">
                  <a:solidFill>
                    <a:schemeClr val="lt1"/>
                  </a:solidFill>
                  <a:latin typeface="Roboto"/>
                  <a:ea typeface="Roboto"/>
                  <a:cs typeface="Roboto"/>
                  <a:sym typeface="Roboto"/>
                </a:rPr>
                <a:t>Ciclovias</a:t>
              </a:r>
              <a:endParaRPr sz="700" dirty="0">
                <a:solidFill>
                  <a:schemeClr val="lt1"/>
                </a:solidFill>
              </a:endParaRPr>
            </a:p>
          </p:txBody>
        </p:sp>
      </p:grpSp>
      <p:grpSp>
        <p:nvGrpSpPr>
          <p:cNvPr id="386" name="Google Shape;386;p31"/>
          <p:cNvGrpSpPr/>
          <p:nvPr/>
        </p:nvGrpSpPr>
        <p:grpSpPr>
          <a:xfrm>
            <a:off x="5701548" y="2856940"/>
            <a:ext cx="1624500" cy="480713"/>
            <a:chOff x="0" y="0"/>
            <a:chExt cx="4332000" cy="1281900"/>
          </a:xfrm>
        </p:grpSpPr>
        <p:sp>
          <p:nvSpPr>
            <p:cNvPr id="387" name="Google Shape;387;p31"/>
            <p:cNvSpPr/>
            <p:nvPr/>
          </p:nvSpPr>
          <p:spPr>
            <a:xfrm>
              <a:off x="0" y="0"/>
              <a:ext cx="4332000" cy="1281900"/>
            </a:xfrm>
            <a:prstGeom prst="rect">
              <a:avLst/>
            </a:prstGeom>
            <a:solidFill>
              <a:schemeClr val="lt2"/>
            </a:solidFill>
            <a:ln>
              <a:noFill/>
            </a:ln>
          </p:spPr>
          <p:txBody>
            <a:bodyPr spcFirstLastPara="1" wrap="square" lIns="45725" tIns="45725" rIns="45725" bIns="45725" anchor="ctr" anchorCtr="0">
              <a:noAutofit/>
            </a:bodyPr>
            <a:lstStyle/>
            <a:p>
              <a:pPr marL="0" lvl="0" indent="0" algn="l" rtl="0">
                <a:lnSpc>
                  <a:spcPct val="100000"/>
                </a:lnSpc>
                <a:spcBef>
                  <a:spcPts val="0"/>
                </a:spcBef>
                <a:spcAft>
                  <a:spcPts val="0"/>
                </a:spcAft>
                <a:buNone/>
              </a:pPr>
              <a:endParaRPr dirty="0">
                <a:solidFill>
                  <a:schemeClr val="lt1"/>
                </a:solidFill>
              </a:endParaRPr>
            </a:p>
          </p:txBody>
        </p:sp>
        <p:sp>
          <p:nvSpPr>
            <p:cNvPr id="388" name="Google Shape;388;p31"/>
            <p:cNvSpPr txBox="1"/>
            <p:nvPr/>
          </p:nvSpPr>
          <p:spPr>
            <a:xfrm>
              <a:off x="626421" y="211509"/>
              <a:ext cx="3155797" cy="410368"/>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 sz="1000" b="1" dirty="0">
                  <a:solidFill>
                    <a:schemeClr val="lt1"/>
                  </a:solidFill>
                  <a:latin typeface="Roboto"/>
                  <a:ea typeface="Roboto"/>
                  <a:cs typeface="Roboto"/>
                  <a:sym typeface="Roboto"/>
                </a:rPr>
                <a:t>Propulsão Humana</a:t>
              </a:r>
              <a:endParaRPr sz="700" dirty="0">
                <a:solidFill>
                  <a:schemeClr val="lt1"/>
                </a:solidFill>
              </a:endParaRPr>
            </a:p>
          </p:txBody>
        </p:sp>
        <p:sp>
          <p:nvSpPr>
            <p:cNvPr id="389" name="Google Shape;389;p31"/>
            <p:cNvSpPr txBox="1"/>
            <p:nvPr/>
          </p:nvSpPr>
          <p:spPr>
            <a:xfrm>
              <a:off x="303797" y="621877"/>
              <a:ext cx="3751957" cy="410368"/>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 sz="1000" dirty="0">
                  <a:solidFill>
                    <a:schemeClr val="lt1"/>
                  </a:solidFill>
                  <a:latin typeface="Roboto"/>
                  <a:ea typeface="Roboto"/>
                  <a:cs typeface="Roboto"/>
                  <a:sym typeface="Roboto"/>
                </a:rPr>
                <a:t>Ex. Bicicletas e Patinetes</a:t>
              </a:r>
              <a:endParaRPr sz="700" dirty="0">
                <a:solidFill>
                  <a:schemeClr val="lt1"/>
                </a:solidFill>
              </a:endParaRPr>
            </a:p>
          </p:txBody>
        </p:sp>
      </p:grpSp>
      <p:sp>
        <p:nvSpPr>
          <p:cNvPr id="390" name="Google Shape;390;p31"/>
          <p:cNvSpPr txBox="1"/>
          <p:nvPr/>
        </p:nvSpPr>
        <p:spPr>
          <a:xfrm>
            <a:off x="1229246" y="380077"/>
            <a:ext cx="6685507" cy="692497"/>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 sz="4500" b="1" dirty="0">
                <a:solidFill>
                  <a:schemeClr val="lt1"/>
                </a:solidFill>
                <a:latin typeface="Roboto"/>
                <a:ea typeface="Roboto"/>
                <a:cs typeface="Roboto"/>
                <a:sym typeface="Roboto"/>
              </a:rPr>
              <a:t>Modais de transporte</a:t>
            </a:r>
            <a:endParaRPr sz="700" dirty="0">
              <a:solidFill>
                <a:schemeClr val="lt1"/>
              </a:solidFill>
            </a:endParaRPr>
          </a:p>
        </p:txBody>
      </p:sp>
    </p:spTree>
  </p:cSld>
  <p:clrMapOvr>
    <a:masterClrMapping/>
  </p:clrMapOvr>
  <p:transition spd="slow">
    <p:wip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Shape 114"/>
        <p:cNvGrpSpPr/>
        <p:nvPr/>
      </p:nvGrpSpPr>
      <p:grpSpPr>
        <a:xfrm>
          <a:off x="0" y="0"/>
          <a:ext cx="0" cy="0"/>
          <a:chOff x="0" y="0"/>
          <a:chExt cx="0" cy="0"/>
        </a:xfrm>
      </p:grpSpPr>
      <p:pic>
        <p:nvPicPr>
          <p:cNvPr id="115" name="Google Shape;115;p17"/>
          <p:cNvPicPr preferRelativeResize="0">
            <a:picLocks noChangeAspect="1"/>
          </p:cNvPicPr>
          <p:nvPr/>
        </p:nvPicPr>
        <p:blipFill rotWithShape="1">
          <a:blip r:embed="rId3">
            <a:extLst>
              <a:ext uri="{28A0092B-C50C-407E-A947-70E740481C1C}">
                <a14:useLocalDpi xmlns:a14="http://schemas.microsoft.com/office/drawing/2010/main" val="0"/>
              </a:ext>
            </a:extLst>
          </a:blip>
          <a:srcRect b="7018"/>
          <a:stretch/>
        </p:blipFill>
        <p:spPr>
          <a:xfrm>
            <a:off x="224335" y="1213840"/>
            <a:ext cx="4140000" cy="3079554"/>
          </a:xfrm>
          <a:prstGeom prst="rect">
            <a:avLst/>
          </a:prstGeom>
          <a:noFill/>
          <a:ln>
            <a:noFill/>
          </a:ln>
        </p:spPr>
      </p:pic>
      <p:sp>
        <p:nvSpPr>
          <p:cNvPr id="116" name="Google Shape;116;p17"/>
          <p:cNvSpPr/>
          <p:nvPr/>
        </p:nvSpPr>
        <p:spPr>
          <a:xfrm>
            <a:off x="-2382" y="-8015"/>
            <a:ext cx="9144000" cy="958991"/>
          </a:xfrm>
          <a:prstGeom prst="rect">
            <a:avLst/>
          </a:prstGeom>
          <a:solidFill>
            <a:schemeClr val="lt2"/>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dirty="0"/>
          </a:p>
        </p:txBody>
      </p:sp>
      <p:cxnSp>
        <p:nvCxnSpPr>
          <p:cNvPr id="117" name="Google Shape;117;p17"/>
          <p:cNvCxnSpPr/>
          <p:nvPr/>
        </p:nvCxnSpPr>
        <p:spPr>
          <a:xfrm rot="5400000">
            <a:off x="2817203" y="2958940"/>
            <a:ext cx="3490200" cy="0"/>
          </a:xfrm>
          <a:prstGeom prst="straightConnector1">
            <a:avLst/>
          </a:prstGeom>
          <a:noFill/>
          <a:ln w="9525" cap="rnd" cmpd="sng">
            <a:solidFill>
              <a:srgbClr val="000000"/>
            </a:solidFill>
            <a:prstDash val="solid"/>
            <a:round/>
            <a:headEnd type="none" w="sm" len="sm"/>
            <a:tailEnd type="none" w="sm" len="sm"/>
          </a:ln>
        </p:spPr>
      </p:cxnSp>
      <p:sp>
        <p:nvSpPr>
          <p:cNvPr id="118" name="Google Shape;118;p17"/>
          <p:cNvSpPr txBox="1"/>
          <p:nvPr/>
        </p:nvSpPr>
        <p:spPr>
          <a:xfrm>
            <a:off x="1317053" y="55981"/>
            <a:ext cx="6490500" cy="830997"/>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en" sz="4500" b="1" dirty="0">
                <a:solidFill>
                  <a:schemeClr val="lt1"/>
                </a:solidFill>
                <a:latin typeface="Roboto"/>
                <a:ea typeface="Roboto"/>
                <a:cs typeface="Roboto"/>
                <a:sym typeface="Roboto"/>
              </a:rPr>
              <a:t>Calçadas</a:t>
            </a:r>
            <a:endParaRPr sz="700" dirty="0">
              <a:solidFill>
                <a:schemeClr val="lt1"/>
              </a:solidFill>
            </a:endParaRPr>
          </a:p>
        </p:txBody>
      </p:sp>
      <p:grpSp>
        <p:nvGrpSpPr>
          <p:cNvPr id="119" name="Google Shape;119;p17"/>
          <p:cNvGrpSpPr/>
          <p:nvPr/>
        </p:nvGrpSpPr>
        <p:grpSpPr>
          <a:xfrm>
            <a:off x="1121000" y="3723437"/>
            <a:ext cx="2339080" cy="204752"/>
            <a:chOff x="0" y="0"/>
            <a:chExt cx="6237547" cy="477169"/>
          </a:xfrm>
        </p:grpSpPr>
        <p:sp>
          <p:nvSpPr>
            <p:cNvPr id="120" name="Google Shape;120;p17"/>
            <p:cNvSpPr txBox="1"/>
            <p:nvPr/>
          </p:nvSpPr>
          <p:spPr>
            <a:xfrm>
              <a:off x="0" y="0"/>
              <a:ext cx="5953200" cy="287259"/>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endParaRPr sz="700" dirty="0">
                <a:solidFill>
                  <a:schemeClr val="dk1"/>
                </a:solidFill>
              </a:endParaRPr>
            </a:p>
          </p:txBody>
        </p:sp>
        <p:sp>
          <p:nvSpPr>
            <p:cNvPr id="121" name="Google Shape;121;p17"/>
            <p:cNvSpPr txBox="1"/>
            <p:nvPr/>
          </p:nvSpPr>
          <p:spPr>
            <a:xfrm>
              <a:off x="284347" y="175918"/>
              <a:ext cx="5953200" cy="301251"/>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endParaRPr sz="700" dirty="0">
                <a:solidFill>
                  <a:schemeClr val="dk1"/>
                </a:solidFill>
              </a:endParaRPr>
            </a:p>
          </p:txBody>
        </p:sp>
      </p:grpSp>
      <p:sp>
        <p:nvSpPr>
          <p:cNvPr id="124" name="Google Shape;124;p17"/>
          <p:cNvSpPr txBox="1"/>
          <p:nvPr/>
        </p:nvSpPr>
        <p:spPr>
          <a:xfrm>
            <a:off x="5559764" y="4572002"/>
            <a:ext cx="2880000" cy="221599"/>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en" sz="1200" u="none" dirty="0">
                <a:solidFill>
                  <a:schemeClr val="dk1"/>
                </a:solidFill>
                <a:latin typeface="Roboto"/>
                <a:ea typeface="Roboto"/>
                <a:cs typeface="Roboto"/>
                <a:sym typeface="Roboto"/>
              </a:rPr>
              <a:t>Calçada com escada.</a:t>
            </a:r>
            <a:endParaRPr sz="700" dirty="0">
              <a:solidFill>
                <a:schemeClr val="dk1"/>
              </a:solidFill>
            </a:endParaRPr>
          </a:p>
        </p:txBody>
      </p:sp>
      <p:pic>
        <p:nvPicPr>
          <p:cNvPr id="125" name="Google Shape;125;p17"/>
          <p:cNvPicPr preferRelativeResize="0">
            <a:picLocks noChangeAspect="1"/>
          </p:cNvPicPr>
          <p:nvPr/>
        </p:nvPicPr>
        <p:blipFill>
          <a:blip r:embed="rId4">
            <a:extLst>
              <a:ext uri="{28A0092B-C50C-407E-A947-70E740481C1C}">
                <a14:useLocalDpi xmlns:a14="http://schemas.microsoft.com/office/drawing/2010/main" val="0"/>
              </a:ext>
            </a:extLst>
          </a:blip>
          <a:stretch>
            <a:fillRect/>
          </a:stretch>
        </p:blipFill>
        <p:spPr>
          <a:xfrm>
            <a:off x="4760272" y="1213840"/>
            <a:ext cx="4140000" cy="3095298"/>
          </a:xfrm>
          <a:prstGeom prst="rect">
            <a:avLst/>
          </a:prstGeom>
          <a:noFill/>
          <a:ln>
            <a:noFill/>
          </a:ln>
        </p:spPr>
      </p:pic>
      <p:sp>
        <p:nvSpPr>
          <p:cNvPr id="2" name="Retângulo 1"/>
          <p:cNvSpPr/>
          <p:nvPr/>
        </p:nvSpPr>
        <p:spPr>
          <a:xfrm>
            <a:off x="684843" y="4498476"/>
            <a:ext cx="2880000" cy="535531"/>
          </a:xfrm>
          <a:prstGeom prst="rect">
            <a:avLst/>
          </a:prstGeom>
        </p:spPr>
        <p:txBody>
          <a:bodyPr>
            <a:spAutoFit/>
          </a:bodyPr>
          <a:lstStyle/>
          <a:p>
            <a:pPr lvl="0" algn="ctr">
              <a:lnSpc>
                <a:spcPct val="120000"/>
              </a:lnSpc>
            </a:pPr>
            <a:r>
              <a:rPr lang="pt-BR" sz="1200" dirty="0">
                <a:solidFill>
                  <a:schemeClr val="dk1"/>
                </a:solidFill>
                <a:latin typeface="Roboto"/>
                <a:ea typeface="Roboto"/>
                <a:cs typeface="Roboto"/>
                <a:sym typeface="Roboto"/>
              </a:rPr>
              <a:t>Calçadas com desnível transversal acentuado.</a:t>
            </a:r>
            <a:endParaRPr lang="pt-BR" sz="1200" dirty="0">
              <a:solidFill>
                <a:schemeClr val="dk1"/>
              </a:solidFill>
              <a:latin typeface="Roboto"/>
              <a:ea typeface="Roboto"/>
              <a:cs typeface="Roboto"/>
            </a:endParaRPr>
          </a:p>
        </p:txBody>
      </p:sp>
    </p:spTree>
    <p:extLst>
      <p:ext uri="{BB962C8B-B14F-4D97-AF65-F5344CB8AC3E}">
        <p14:creationId xmlns:p14="http://schemas.microsoft.com/office/powerpoint/2010/main" val="4162671509"/>
      </p:ext>
    </p:extLst>
  </p:cSld>
  <p:clrMapOvr>
    <a:masterClrMapping/>
  </p:clrMapOvr>
  <p:transition spd="slow">
    <p:wip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Shape 114"/>
        <p:cNvGrpSpPr/>
        <p:nvPr/>
      </p:nvGrpSpPr>
      <p:grpSpPr>
        <a:xfrm>
          <a:off x="0" y="0"/>
          <a:ext cx="0" cy="0"/>
          <a:chOff x="0" y="0"/>
          <a:chExt cx="0" cy="0"/>
        </a:xfrm>
      </p:grpSpPr>
      <p:pic>
        <p:nvPicPr>
          <p:cNvPr id="115" name="Google Shape;115;p17"/>
          <p:cNvPicPr preferRelativeResize="0">
            <a:picLocks noChangeAspect="1"/>
          </p:cNvPicPr>
          <p:nvPr/>
        </p:nvPicPr>
        <p:blipFill>
          <a:blip r:embed="rId3">
            <a:extLst>
              <a:ext uri="{28A0092B-C50C-407E-A947-70E740481C1C}">
                <a14:useLocalDpi xmlns:a14="http://schemas.microsoft.com/office/drawing/2010/main" val="0"/>
              </a:ext>
            </a:extLst>
          </a:blip>
          <a:stretch>
            <a:fillRect/>
          </a:stretch>
        </p:blipFill>
        <p:spPr>
          <a:xfrm>
            <a:off x="259854" y="1213840"/>
            <a:ext cx="4140000" cy="3095296"/>
          </a:xfrm>
          <a:prstGeom prst="rect">
            <a:avLst/>
          </a:prstGeom>
          <a:noFill/>
          <a:ln>
            <a:noFill/>
          </a:ln>
        </p:spPr>
      </p:pic>
      <p:sp>
        <p:nvSpPr>
          <p:cNvPr id="116" name="Google Shape;116;p17"/>
          <p:cNvSpPr/>
          <p:nvPr/>
        </p:nvSpPr>
        <p:spPr>
          <a:xfrm>
            <a:off x="-2382" y="-8015"/>
            <a:ext cx="9144000" cy="958991"/>
          </a:xfrm>
          <a:prstGeom prst="rect">
            <a:avLst/>
          </a:prstGeom>
          <a:solidFill>
            <a:schemeClr val="lt2"/>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dirty="0"/>
          </a:p>
        </p:txBody>
      </p:sp>
      <p:cxnSp>
        <p:nvCxnSpPr>
          <p:cNvPr id="117" name="Google Shape;117;p17"/>
          <p:cNvCxnSpPr/>
          <p:nvPr/>
        </p:nvCxnSpPr>
        <p:spPr>
          <a:xfrm rot="5400000">
            <a:off x="2817203" y="2958940"/>
            <a:ext cx="3490200" cy="0"/>
          </a:xfrm>
          <a:prstGeom prst="straightConnector1">
            <a:avLst/>
          </a:prstGeom>
          <a:noFill/>
          <a:ln w="9525" cap="rnd" cmpd="sng">
            <a:solidFill>
              <a:srgbClr val="000000"/>
            </a:solidFill>
            <a:prstDash val="solid"/>
            <a:round/>
            <a:headEnd type="none" w="sm" len="sm"/>
            <a:tailEnd type="none" w="sm" len="sm"/>
          </a:ln>
        </p:spPr>
      </p:cxnSp>
      <p:sp>
        <p:nvSpPr>
          <p:cNvPr id="118" name="Google Shape;118;p17"/>
          <p:cNvSpPr txBox="1"/>
          <p:nvPr/>
        </p:nvSpPr>
        <p:spPr>
          <a:xfrm>
            <a:off x="1317053" y="55981"/>
            <a:ext cx="6490500" cy="830997"/>
          </a:xfrm>
          <a:prstGeom prst="rect">
            <a:avLst/>
          </a:prstGeom>
          <a:noFill/>
          <a:ln>
            <a:noFill/>
          </a:ln>
        </p:spPr>
        <p:txBody>
          <a:bodyPr spcFirstLastPara="1" wrap="square" lIns="0" tIns="0" rIns="0" bIns="0" anchor="t" anchorCtr="0">
            <a:spAutoFit/>
          </a:bodyPr>
          <a:lstStyle/>
          <a:p>
            <a:pPr lvl="0" algn="ctr">
              <a:lnSpc>
                <a:spcPct val="120000"/>
              </a:lnSpc>
            </a:pPr>
            <a:r>
              <a:rPr lang="pt-BR" sz="4500" b="1" dirty="0">
                <a:solidFill>
                  <a:schemeClr val="lt1"/>
                </a:solidFill>
                <a:latin typeface="Roboto"/>
                <a:ea typeface="Roboto"/>
                <a:cs typeface="Roboto"/>
                <a:sym typeface="Roboto"/>
              </a:rPr>
              <a:t>Calçadas</a:t>
            </a:r>
            <a:endParaRPr lang="pt-BR" sz="700" dirty="0">
              <a:solidFill>
                <a:schemeClr val="lt1"/>
              </a:solidFill>
            </a:endParaRPr>
          </a:p>
        </p:txBody>
      </p:sp>
      <p:grpSp>
        <p:nvGrpSpPr>
          <p:cNvPr id="119" name="Google Shape;119;p17"/>
          <p:cNvGrpSpPr/>
          <p:nvPr/>
        </p:nvGrpSpPr>
        <p:grpSpPr>
          <a:xfrm>
            <a:off x="1121000" y="3723437"/>
            <a:ext cx="5673753" cy="729519"/>
            <a:chOff x="0" y="0"/>
            <a:chExt cx="15130008" cy="1700128"/>
          </a:xfrm>
        </p:grpSpPr>
        <p:sp>
          <p:nvSpPr>
            <p:cNvPr id="120" name="Google Shape;120;p17"/>
            <p:cNvSpPr txBox="1"/>
            <p:nvPr/>
          </p:nvSpPr>
          <p:spPr>
            <a:xfrm>
              <a:off x="0" y="0"/>
              <a:ext cx="5953200" cy="287259"/>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endParaRPr sz="700" dirty="0">
                <a:solidFill>
                  <a:schemeClr val="dk1"/>
                </a:solidFill>
              </a:endParaRPr>
            </a:p>
          </p:txBody>
        </p:sp>
        <p:sp>
          <p:nvSpPr>
            <p:cNvPr id="121" name="Google Shape;121;p17"/>
            <p:cNvSpPr txBox="1"/>
            <p:nvPr/>
          </p:nvSpPr>
          <p:spPr>
            <a:xfrm>
              <a:off x="9176808" y="1398876"/>
              <a:ext cx="5953200" cy="301252"/>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endParaRPr sz="700" dirty="0">
                <a:solidFill>
                  <a:schemeClr val="dk1"/>
                </a:solidFill>
              </a:endParaRPr>
            </a:p>
          </p:txBody>
        </p:sp>
      </p:grpSp>
      <p:sp>
        <p:nvSpPr>
          <p:cNvPr id="124" name="Google Shape;124;p17"/>
          <p:cNvSpPr txBox="1"/>
          <p:nvPr/>
        </p:nvSpPr>
        <p:spPr>
          <a:xfrm>
            <a:off x="5678528" y="4442624"/>
            <a:ext cx="2232450" cy="443198"/>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en" sz="1200" u="none" dirty="0">
                <a:solidFill>
                  <a:schemeClr val="dk1"/>
                </a:solidFill>
                <a:latin typeface="Roboto"/>
                <a:ea typeface="Roboto"/>
                <a:cs typeface="Roboto"/>
                <a:sym typeface="Roboto"/>
              </a:rPr>
              <a:t>Calçada usada como acesso de veículos.</a:t>
            </a:r>
            <a:endParaRPr sz="700" dirty="0">
              <a:solidFill>
                <a:schemeClr val="dk1"/>
              </a:solidFill>
            </a:endParaRPr>
          </a:p>
        </p:txBody>
      </p:sp>
      <p:pic>
        <p:nvPicPr>
          <p:cNvPr id="125" name="Google Shape;125;p17"/>
          <p:cNvPicPr preferRelativeResize="0">
            <a:picLocks noChangeAspect="1"/>
          </p:cNvPicPr>
          <p:nvPr/>
        </p:nvPicPr>
        <p:blipFill rotWithShape="1">
          <a:blip r:embed="rId4">
            <a:extLst>
              <a:ext uri="{28A0092B-C50C-407E-A947-70E740481C1C}">
                <a14:useLocalDpi xmlns:a14="http://schemas.microsoft.com/office/drawing/2010/main" val="0"/>
              </a:ext>
            </a:extLst>
          </a:blip>
          <a:srcRect b="6371"/>
          <a:stretch/>
        </p:blipFill>
        <p:spPr>
          <a:xfrm>
            <a:off x="4724753" y="1213840"/>
            <a:ext cx="4140000" cy="3100985"/>
          </a:xfrm>
          <a:prstGeom prst="rect">
            <a:avLst/>
          </a:prstGeom>
          <a:noFill/>
          <a:ln>
            <a:noFill/>
          </a:ln>
        </p:spPr>
      </p:pic>
      <p:sp>
        <p:nvSpPr>
          <p:cNvPr id="2" name="Retângulo 1"/>
          <p:cNvSpPr/>
          <p:nvPr/>
        </p:nvSpPr>
        <p:spPr>
          <a:xfrm>
            <a:off x="930822" y="4375579"/>
            <a:ext cx="2798064" cy="313932"/>
          </a:xfrm>
          <a:prstGeom prst="rect">
            <a:avLst/>
          </a:prstGeom>
        </p:spPr>
        <p:txBody>
          <a:bodyPr wrap="square">
            <a:spAutoFit/>
          </a:bodyPr>
          <a:lstStyle/>
          <a:p>
            <a:pPr lvl="0" algn="ctr">
              <a:lnSpc>
                <a:spcPct val="120000"/>
              </a:lnSpc>
            </a:pPr>
            <a:r>
              <a:rPr lang="pt-BR" sz="1200" dirty="0">
                <a:solidFill>
                  <a:schemeClr val="dk1"/>
                </a:solidFill>
                <a:latin typeface="Roboto"/>
                <a:ea typeface="Roboto"/>
                <a:cs typeface="Roboto"/>
                <a:sym typeface="Roboto"/>
              </a:rPr>
              <a:t>Calçada estreita demais.</a:t>
            </a:r>
            <a:endParaRPr lang="pt-BR" sz="1200" dirty="0">
              <a:solidFill>
                <a:schemeClr val="dk1"/>
              </a:solidFill>
              <a:latin typeface="Roboto"/>
              <a:ea typeface="Roboto"/>
              <a:cs typeface="Roboto"/>
            </a:endParaRPr>
          </a:p>
        </p:txBody>
      </p:sp>
    </p:spTree>
    <p:extLst>
      <p:ext uri="{BB962C8B-B14F-4D97-AF65-F5344CB8AC3E}">
        <p14:creationId xmlns:p14="http://schemas.microsoft.com/office/powerpoint/2010/main" val="344418522"/>
      </p:ext>
    </p:extLst>
  </p:cSld>
  <p:clrMapOvr>
    <a:masterClrMapping/>
  </p:clrMapOvr>
  <p:transition spd="slow">
    <p:wip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Shape 114"/>
        <p:cNvGrpSpPr/>
        <p:nvPr/>
      </p:nvGrpSpPr>
      <p:grpSpPr>
        <a:xfrm>
          <a:off x="0" y="0"/>
          <a:ext cx="0" cy="0"/>
          <a:chOff x="0" y="0"/>
          <a:chExt cx="0" cy="0"/>
        </a:xfrm>
      </p:grpSpPr>
      <p:pic>
        <p:nvPicPr>
          <p:cNvPr id="115" name="Google Shape;115;p17"/>
          <p:cNvPicPr preferRelativeResize="0">
            <a:picLocks noChangeAspect="1"/>
          </p:cNvPicPr>
          <p:nvPr/>
        </p:nvPicPr>
        <p:blipFill>
          <a:blip r:embed="rId3">
            <a:extLst>
              <a:ext uri="{28A0092B-C50C-407E-A947-70E740481C1C}">
                <a14:useLocalDpi xmlns:a14="http://schemas.microsoft.com/office/drawing/2010/main" val="0"/>
              </a:ext>
            </a:extLst>
          </a:blip>
          <a:stretch>
            <a:fillRect/>
          </a:stretch>
        </p:blipFill>
        <p:spPr>
          <a:xfrm>
            <a:off x="2490943" y="1232680"/>
            <a:ext cx="4142719" cy="3314177"/>
          </a:xfrm>
          <a:prstGeom prst="rect">
            <a:avLst/>
          </a:prstGeom>
          <a:noFill/>
          <a:ln>
            <a:noFill/>
          </a:ln>
        </p:spPr>
      </p:pic>
      <p:sp>
        <p:nvSpPr>
          <p:cNvPr id="116" name="Google Shape;116;p17"/>
          <p:cNvSpPr/>
          <p:nvPr/>
        </p:nvSpPr>
        <p:spPr>
          <a:xfrm>
            <a:off x="-2382" y="-8015"/>
            <a:ext cx="9144000" cy="958991"/>
          </a:xfrm>
          <a:prstGeom prst="rect">
            <a:avLst/>
          </a:prstGeom>
          <a:solidFill>
            <a:schemeClr val="lt2"/>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dirty="0"/>
          </a:p>
        </p:txBody>
      </p:sp>
      <p:sp>
        <p:nvSpPr>
          <p:cNvPr id="118" name="Google Shape;118;p17"/>
          <p:cNvSpPr txBox="1"/>
          <p:nvPr/>
        </p:nvSpPr>
        <p:spPr>
          <a:xfrm>
            <a:off x="1324368" y="55981"/>
            <a:ext cx="6490500" cy="830997"/>
          </a:xfrm>
          <a:prstGeom prst="rect">
            <a:avLst/>
          </a:prstGeom>
          <a:noFill/>
          <a:ln>
            <a:noFill/>
          </a:ln>
        </p:spPr>
        <p:txBody>
          <a:bodyPr spcFirstLastPara="1" wrap="square" lIns="0" tIns="0" rIns="0" bIns="0" anchor="t" anchorCtr="0">
            <a:spAutoFit/>
          </a:bodyPr>
          <a:lstStyle/>
          <a:p>
            <a:pPr lvl="0" algn="ctr">
              <a:lnSpc>
                <a:spcPct val="120000"/>
              </a:lnSpc>
            </a:pPr>
            <a:r>
              <a:rPr lang="pt-BR" sz="4500" b="1" dirty="0">
                <a:solidFill>
                  <a:schemeClr val="lt1"/>
                </a:solidFill>
                <a:latin typeface="Roboto"/>
                <a:ea typeface="Roboto"/>
                <a:cs typeface="Roboto"/>
                <a:sym typeface="Roboto"/>
              </a:rPr>
              <a:t>Calçadas</a:t>
            </a:r>
            <a:endParaRPr lang="pt-BR" sz="700" dirty="0">
              <a:solidFill>
                <a:schemeClr val="lt1"/>
              </a:solidFill>
            </a:endParaRPr>
          </a:p>
        </p:txBody>
      </p:sp>
      <p:grpSp>
        <p:nvGrpSpPr>
          <p:cNvPr id="119" name="Google Shape;119;p17"/>
          <p:cNvGrpSpPr/>
          <p:nvPr/>
        </p:nvGrpSpPr>
        <p:grpSpPr>
          <a:xfrm>
            <a:off x="1121000" y="3723437"/>
            <a:ext cx="5673753" cy="729519"/>
            <a:chOff x="0" y="0"/>
            <a:chExt cx="15130008" cy="1700128"/>
          </a:xfrm>
        </p:grpSpPr>
        <p:sp>
          <p:nvSpPr>
            <p:cNvPr id="120" name="Google Shape;120;p17"/>
            <p:cNvSpPr txBox="1"/>
            <p:nvPr/>
          </p:nvSpPr>
          <p:spPr>
            <a:xfrm>
              <a:off x="0" y="0"/>
              <a:ext cx="5953200" cy="287259"/>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endParaRPr sz="700" dirty="0">
                <a:solidFill>
                  <a:schemeClr val="dk1"/>
                </a:solidFill>
              </a:endParaRPr>
            </a:p>
          </p:txBody>
        </p:sp>
        <p:sp>
          <p:nvSpPr>
            <p:cNvPr id="121" name="Google Shape;121;p17"/>
            <p:cNvSpPr txBox="1"/>
            <p:nvPr/>
          </p:nvSpPr>
          <p:spPr>
            <a:xfrm>
              <a:off x="9176808" y="1398876"/>
              <a:ext cx="5953200" cy="301252"/>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endParaRPr sz="700" dirty="0">
                <a:solidFill>
                  <a:schemeClr val="dk1"/>
                </a:solidFill>
              </a:endParaRPr>
            </a:p>
          </p:txBody>
        </p:sp>
      </p:grpSp>
      <p:sp>
        <p:nvSpPr>
          <p:cNvPr id="2" name="Retângulo 1"/>
          <p:cNvSpPr/>
          <p:nvPr/>
        </p:nvSpPr>
        <p:spPr>
          <a:xfrm>
            <a:off x="2498258" y="4640759"/>
            <a:ext cx="4024859" cy="313932"/>
          </a:xfrm>
          <a:prstGeom prst="rect">
            <a:avLst/>
          </a:prstGeom>
        </p:spPr>
        <p:txBody>
          <a:bodyPr wrap="square">
            <a:spAutoFit/>
          </a:bodyPr>
          <a:lstStyle/>
          <a:p>
            <a:pPr lvl="0" algn="ctr">
              <a:lnSpc>
                <a:spcPct val="120000"/>
              </a:lnSpc>
            </a:pPr>
            <a:r>
              <a:rPr lang="pt-BR" sz="1200" dirty="0">
                <a:solidFill>
                  <a:schemeClr val="dk1"/>
                </a:solidFill>
                <a:latin typeface="Roboto"/>
                <a:ea typeface="Roboto"/>
                <a:cs typeface="Roboto"/>
                <a:sym typeface="Roboto"/>
              </a:rPr>
              <a:t>Calçada com estacionamento no recuo. </a:t>
            </a:r>
            <a:endParaRPr lang="pt-BR" sz="1200" dirty="0">
              <a:solidFill>
                <a:schemeClr val="dk1"/>
              </a:solidFill>
              <a:latin typeface="Roboto"/>
              <a:ea typeface="Roboto"/>
              <a:cs typeface="Roboto"/>
            </a:endParaRPr>
          </a:p>
        </p:txBody>
      </p:sp>
    </p:spTree>
    <p:extLst>
      <p:ext uri="{BB962C8B-B14F-4D97-AF65-F5344CB8AC3E}">
        <p14:creationId xmlns:p14="http://schemas.microsoft.com/office/powerpoint/2010/main" val="1749024964"/>
      </p:ext>
    </p:extLst>
  </p:cSld>
  <p:clrMapOvr>
    <a:masterClrMapping/>
  </p:clrMapOvr>
  <p:transition spd="slow">
    <p:wip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Shape 114"/>
        <p:cNvGrpSpPr/>
        <p:nvPr/>
      </p:nvGrpSpPr>
      <p:grpSpPr>
        <a:xfrm>
          <a:off x="0" y="0"/>
          <a:ext cx="0" cy="0"/>
          <a:chOff x="0" y="0"/>
          <a:chExt cx="0" cy="0"/>
        </a:xfrm>
      </p:grpSpPr>
      <p:pic>
        <p:nvPicPr>
          <p:cNvPr id="115" name="Google Shape;115;p17"/>
          <p:cNvPicPr preferRelativeResize="0">
            <a:picLocks noChangeAspect="1"/>
          </p:cNvPicPr>
          <p:nvPr/>
        </p:nvPicPr>
        <p:blipFill>
          <a:blip r:embed="rId3">
            <a:extLst>
              <a:ext uri="{28A0092B-C50C-407E-A947-70E740481C1C}">
                <a14:useLocalDpi xmlns:a14="http://schemas.microsoft.com/office/drawing/2010/main" val="0"/>
              </a:ext>
            </a:extLst>
          </a:blip>
          <a:stretch>
            <a:fillRect/>
          </a:stretch>
        </p:blipFill>
        <p:spPr>
          <a:xfrm>
            <a:off x="268046" y="1213840"/>
            <a:ext cx="4123616" cy="3095296"/>
          </a:xfrm>
          <a:prstGeom prst="rect">
            <a:avLst/>
          </a:prstGeom>
          <a:noFill/>
          <a:ln>
            <a:noFill/>
          </a:ln>
        </p:spPr>
      </p:pic>
      <p:sp>
        <p:nvSpPr>
          <p:cNvPr id="116" name="Google Shape;116;p17"/>
          <p:cNvSpPr/>
          <p:nvPr/>
        </p:nvSpPr>
        <p:spPr>
          <a:xfrm>
            <a:off x="-2382" y="-8015"/>
            <a:ext cx="9144000" cy="958991"/>
          </a:xfrm>
          <a:prstGeom prst="rect">
            <a:avLst/>
          </a:prstGeom>
          <a:solidFill>
            <a:schemeClr val="bg2"/>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dirty="0"/>
          </a:p>
        </p:txBody>
      </p:sp>
      <p:cxnSp>
        <p:nvCxnSpPr>
          <p:cNvPr id="117" name="Google Shape;117;p17"/>
          <p:cNvCxnSpPr/>
          <p:nvPr/>
        </p:nvCxnSpPr>
        <p:spPr>
          <a:xfrm rot="5400000">
            <a:off x="2817203" y="2958940"/>
            <a:ext cx="3490200" cy="0"/>
          </a:xfrm>
          <a:prstGeom prst="straightConnector1">
            <a:avLst/>
          </a:prstGeom>
          <a:noFill/>
          <a:ln w="9525" cap="rnd" cmpd="sng">
            <a:solidFill>
              <a:srgbClr val="000000"/>
            </a:solidFill>
            <a:prstDash val="solid"/>
            <a:round/>
            <a:headEnd type="none" w="sm" len="sm"/>
            <a:tailEnd type="none" w="sm" len="sm"/>
          </a:ln>
        </p:spPr>
      </p:cxnSp>
      <p:sp>
        <p:nvSpPr>
          <p:cNvPr id="118" name="Google Shape;118;p17"/>
          <p:cNvSpPr txBox="1"/>
          <p:nvPr/>
        </p:nvSpPr>
        <p:spPr>
          <a:xfrm>
            <a:off x="1317053" y="55981"/>
            <a:ext cx="6490500" cy="830997"/>
          </a:xfrm>
          <a:prstGeom prst="rect">
            <a:avLst/>
          </a:prstGeom>
          <a:noFill/>
          <a:ln>
            <a:noFill/>
          </a:ln>
        </p:spPr>
        <p:txBody>
          <a:bodyPr spcFirstLastPara="1" wrap="square" lIns="0" tIns="0" rIns="0" bIns="0" anchor="t" anchorCtr="0">
            <a:spAutoFit/>
          </a:bodyPr>
          <a:lstStyle/>
          <a:p>
            <a:pPr lvl="0" algn="ctr">
              <a:lnSpc>
                <a:spcPct val="120000"/>
              </a:lnSpc>
            </a:pPr>
            <a:r>
              <a:rPr lang="pt-BR" sz="4500" b="1" dirty="0">
                <a:solidFill>
                  <a:schemeClr val="lt1"/>
                </a:solidFill>
                <a:latin typeface="Roboto"/>
                <a:ea typeface="Roboto"/>
                <a:sym typeface="Roboto"/>
              </a:rPr>
              <a:t>Acessibilidade</a:t>
            </a:r>
            <a:endParaRPr lang="pt-BR" sz="700" dirty="0">
              <a:solidFill>
                <a:schemeClr val="lt1"/>
              </a:solidFill>
            </a:endParaRPr>
          </a:p>
        </p:txBody>
      </p:sp>
      <p:grpSp>
        <p:nvGrpSpPr>
          <p:cNvPr id="119" name="Google Shape;119;p17"/>
          <p:cNvGrpSpPr/>
          <p:nvPr/>
        </p:nvGrpSpPr>
        <p:grpSpPr>
          <a:xfrm>
            <a:off x="1121000" y="3723437"/>
            <a:ext cx="5673753" cy="729519"/>
            <a:chOff x="0" y="0"/>
            <a:chExt cx="15130008" cy="1700128"/>
          </a:xfrm>
        </p:grpSpPr>
        <p:sp>
          <p:nvSpPr>
            <p:cNvPr id="120" name="Google Shape;120;p17"/>
            <p:cNvSpPr txBox="1"/>
            <p:nvPr/>
          </p:nvSpPr>
          <p:spPr>
            <a:xfrm>
              <a:off x="0" y="0"/>
              <a:ext cx="5953200" cy="287259"/>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endParaRPr sz="700" dirty="0">
                <a:solidFill>
                  <a:schemeClr val="dk1"/>
                </a:solidFill>
              </a:endParaRPr>
            </a:p>
          </p:txBody>
        </p:sp>
        <p:sp>
          <p:nvSpPr>
            <p:cNvPr id="121" name="Google Shape;121;p17"/>
            <p:cNvSpPr txBox="1"/>
            <p:nvPr/>
          </p:nvSpPr>
          <p:spPr>
            <a:xfrm>
              <a:off x="9176808" y="1398876"/>
              <a:ext cx="5953200" cy="301252"/>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endParaRPr sz="700" dirty="0">
                <a:solidFill>
                  <a:schemeClr val="dk1"/>
                </a:solidFill>
              </a:endParaRPr>
            </a:p>
          </p:txBody>
        </p:sp>
      </p:grpSp>
      <p:sp>
        <p:nvSpPr>
          <p:cNvPr id="124" name="Google Shape;124;p17"/>
          <p:cNvSpPr txBox="1"/>
          <p:nvPr/>
        </p:nvSpPr>
        <p:spPr>
          <a:xfrm>
            <a:off x="5678528" y="4442624"/>
            <a:ext cx="2232450" cy="443198"/>
          </a:xfrm>
          <a:prstGeom prst="rect">
            <a:avLst/>
          </a:prstGeom>
          <a:noFill/>
          <a:ln>
            <a:noFill/>
          </a:ln>
        </p:spPr>
        <p:txBody>
          <a:bodyPr spcFirstLastPara="1" wrap="square" lIns="0" tIns="0" rIns="0" bIns="0" anchor="t" anchorCtr="0">
            <a:spAutoFit/>
          </a:bodyPr>
          <a:lstStyle/>
          <a:p>
            <a:pPr lvl="0" algn="ctr">
              <a:lnSpc>
                <a:spcPct val="120000"/>
              </a:lnSpc>
            </a:pPr>
            <a:r>
              <a:rPr lang="pt-BR" sz="1200" dirty="0">
                <a:solidFill>
                  <a:schemeClr val="dk1"/>
                </a:solidFill>
                <a:latin typeface="Roboto"/>
                <a:ea typeface="Roboto"/>
                <a:cs typeface="Roboto"/>
                <a:sym typeface="Roboto"/>
              </a:rPr>
              <a:t>Rampa construída fora da norma de acessibilidade.</a:t>
            </a:r>
            <a:endParaRPr lang="pt-BR" sz="1200" dirty="0">
              <a:solidFill>
                <a:schemeClr val="dk1"/>
              </a:solidFill>
              <a:latin typeface="Roboto"/>
              <a:ea typeface="Roboto"/>
              <a:cs typeface="Roboto"/>
            </a:endParaRPr>
          </a:p>
        </p:txBody>
      </p:sp>
      <p:pic>
        <p:nvPicPr>
          <p:cNvPr id="125" name="Google Shape;125;p17"/>
          <p:cNvPicPr preferRelativeResize="0">
            <a:picLocks noChangeAspect="1"/>
          </p:cNvPicPr>
          <p:nvPr/>
        </p:nvPicPr>
        <p:blipFill>
          <a:blip r:embed="rId4">
            <a:extLst>
              <a:ext uri="{28A0092B-C50C-407E-A947-70E740481C1C}">
                <a14:useLocalDpi xmlns:a14="http://schemas.microsoft.com/office/drawing/2010/main" val="0"/>
              </a:ext>
            </a:extLst>
          </a:blip>
          <a:stretch>
            <a:fillRect/>
          </a:stretch>
        </p:blipFill>
        <p:spPr>
          <a:xfrm>
            <a:off x="4729156" y="1222705"/>
            <a:ext cx="4131195" cy="3100985"/>
          </a:xfrm>
          <a:prstGeom prst="rect">
            <a:avLst/>
          </a:prstGeom>
          <a:noFill/>
          <a:ln>
            <a:noFill/>
          </a:ln>
        </p:spPr>
      </p:pic>
      <p:sp>
        <p:nvSpPr>
          <p:cNvPr id="2" name="Retângulo 1"/>
          <p:cNvSpPr/>
          <p:nvPr/>
        </p:nvSpPr>
        <p:spPr>
          <a:xfrm>
            <a:off x="930822" y="4375579"/>
            <a:ext cx="2798064" cy="535531"/>
          </a:xfrm>
          <a:prstGeom prst="rect">
            <a:avLst/>
          </a:prstGeom>
        </p:spPr>
        <p:txBody>
          <a:bodyPr wrap="square">
            <a:spAutoFit/>
          </a:bodyPr>
          <a:lstStyle/>
          <a:p>
            <a:pPr lvl="0" algn="ctr">
              <a:lnSpc>
                <a:spcPct val="120000"/>
              </a:lnSpc>
            </a:pPr>
            <a:r>
              <a:rPr lang="pt-BR" sz="1200" dirty="0">
                <a:solidFill>
                  <a:schemeClr val="dk1"/>
                </a:solidFill>
                <a:latin typeface="Roboto"/>
                <a:ea typeface="Roboto"/>
                <a:cs typeface="Roboto"/>
                <a:sym typeface="Roboto"/>
              </a:rPr>
              <a:t>Rampa construída fora da norma de acessibilidade.</a:t>
            </a:r>
            <a:endParaRPr lang="pt-BR" sz="1200" dirty="0">
              <a:solidFill>
                <a:schemeClr val="dk1"/>
              </a:solidFill>
              <a:latin typeface="Roboto"/>
              <a:ea typeface="Roboto"/>
              <a:cs typeface="Roboto"/>
            </a:endParaRPr>
          </a:p>
        </p:txBody>
      </p:sp>
    </p:spTree>
    <p:extLst>
      <p:ext uri="{BB962C8B-B14F-4D97-AF65-F5344CB8AC3E}">
        <p14:creationId xmlns:p14="http://schemas.microsoft.com/office/powerpoint/2010/main" val="2057667187"/>
      </p:ext>
    </p:extLst>
  </p:cSld>
  <p:clrMapOvr>
    <a:masterClrMapping/>
  </p:clrMapOvr>
  <p:transition spd="slow">
    <p:wip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Shape 114"/>
        <p:cNvGrpSpPr/>
        <p:nvPr/>
      </p:nvGrpSpPr>
      <p:grpSpPr>
        <a:xfrm>
          <a:off x="0" y="0"/>
          <a:ext cx="0" cy="0"/>
          <a:chOff x="0" y="0"/>
          <a:chExt cx="0" cy="0"/>
        </a:xfrm>
      </p:grpSpPr>
      <p:pic>
        <p:nvPicPr>
          <p:cNvPr id="115" name="Google Shape;115;p17"/>
          <p:cNvPicPr preferRelativeResize="0">
            <a:picLocks noChangeAspect="1"/>
          </p:cNvPicPr>
          <p:nvPr/>
        </p:nvPicPr>
        <p:blipFill>
          <a:blip r:embed="rId3">
            <a:extLst>
              <a:ext uri="{28A0092B-C50C-407E-A947-70E740481C1C}">
                <a14:useLocalDpi xmlns:a14="http://schemas.microsoft.com/office/drawing/2010/main" val="0"/>
              </a:ext>
            </a:extLst>
          </a:blip>
          <a:stretch>
            <a:fillRect/>
          </a:stretch>
        </p:blipFill>
        <p:spPr>
          <a:xfrm>
            <a:off x="395294" y="1213840"/>
            <a:ext cx="3869119" cy="3095296"/>
          </a:xfrm>
          <a:prstGeom prst="rect">
            <a:avLst/>
          </a:prstGeom>
          <a:noFill/>
          <a:ln>
            <a:noFill/>
          </a:ln>
        </p:spPr>
      </p:pic>
      <p:sp>
        <p:nvSpPr>
          <p:cNvPr id="116" name="Google Shape;116;p17"/>
          <p:cNvSpPr/>
          <p:nvPr/>
        </p:nvSpPr>
        <p:spPr>
          <a:xfrm>
            <a:off x="-2382" y="-8015"/>
            <a:ext cx="9144000" cy="958991"/>
          </a:xfrm>
          <a:prstGeom prst="rect">
            <a:avLst/>
          </a:prstGeom>
          <a:solidFill>
            <a:schemeClr val="bg2"/>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dirty="0"/>
          </a:p>
        </p:txBody>
      </p:sp>
      <p:cxnSp>
        <p:nvCxnSpPr>
          <p:cNvPr id="117" name="Google Shape;117;p17"/>
          <p:cNvCxnSpPr/>
          <p:nvPr/>
        </p:nvCxnSpPr>
        <p:spPr>
          <a:xfrm rot="5400000">
            <a:off x="2817203" y="2958940"/>
            <a:ext cx="3490200" cy="0"/>
          </a:xfrm>
          <a:prstGeom prst="straightConnector1">
            <a:avLst/>
          </a:prstGeom>
          <a:noFill/>
          <a:ln w="9525" cap="rnd" cmpd="sng">
            <a:solidFill>
              <a:srgbClr val="000000"/>
            </a:solidFill>
            <a:prstDash val="solid"/>
            <a:round/>
            <a:headEnd type="none" w="sm" len="sm"/>
            <a:tailEnd type="none" w="sm" len="sm"/>
          </a:ln>
        </p:spPr>
      </p:cxnSp>
      <p:sp>
        <p:nvSpPr>
          <p:cNvPr id="118" name="Google Shape;118;p17"/>
          <p:cNvSpPr txBox="1"/>
          <p:nvPr/>
        </p:nvSpPr>
        <p:spPr>
          <a:xfrm>
            <a:off x="1317053" y="55981"/>
            <a:ext cx="6490500" cy="830997"/>
          </a:xfrm>
          <a:prstGeom prst="rect">
            <a:avLst/>
          </a:prstGeom>
          <a:noFill/>
          <a:ln>
            <a:noFill/>
          </a:ln>
        </p:spPr>
        <p:txBody>
          <a:bodyPr spcFirstLastPara="1" wrap="square" lIns="0" tIns="0" rIns="0" bIns="0" anchor="t" anchorCtr="0">
            <a:spAutoFit/>
          </a:bodyPr>
          <a:lstStyle/>
          <a:p>
            <a:pPr lvl="0" algn="ctr">
              <a:lnSpc>
                <a:spcPct val="120000"/>
              </a:lnSpc>
            </a:pPr>
            <a:r>
              <a:rPr lang="pt-BR" sz="4500" b="1" dirty="0">
                <a:solidFill>
                  <a:schemeClr val="lt1"/>
                </a:solidFill>
                <a:latin typeface="Roboto"/>
                <a:ea typeface="Roboto"/>
                <a:sym typeface="Roboto"/>
              </a:rPr>
              <a:t>Acessibilidade</a:t>
            </a:r>
            <a:endParaRPr lang="pt-BR" sz="700" dirty="0">
              <a:solidFill>
                <a:schemeClr val="lt1"/>
              </a:solidFill>
            </a:endParaRPr>
          </a:p>
        </p:txBody>
      </p:sp>
      <p:grpSp>
        <p:nvGrpSpPr>
          <p:cNvPr id="119" name="Google Shape;119;p17"/>
          <p:cNvGrpSpPr/>
          <p:nvPr/>
        </p:nvGrpSpPr>
        <p:grpSpPr>
          <a:xfrm>
            <a:off x="1121000" y="3723437"/>
            <a:ext cx="5673753" cy="729519"/>
            <a:chOff x="0" y="0"/>
            <a:chExt cx="15130008" cy="1700128"/>
          </a:xfrm>
        </p:grpSpPr>
        <p:sp>
          <p:nvSpPr>
            <p:cNvPr id="120" name="Google Shape;120;p17"/>
            <p:cNvSpPr txBox="1"/>
            <p:nvPr/>
          </p:nvSpPr>
          <p:spPr>
            <a:xfrm>
              <a:off x="0" y="0"/>
              <a:ext cx="5953200" cy="287259"/>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endParaRPr sz="700" dirty="0">
                <a:solidFill>
                  <a:schemeClr val="dk1"/>
                </a:solidFill>
              </a:endParaRPr>
            </a:p>
          </p:txBody>
        </p:sp>
        <p:sp>
          <p:nvSpPr>
            <p:cNvPr id="121" name="Google Shape;121;p17"/>
            <p:cNvSpPr txBox="1"/>
            <p:nvPr/>
          </p:nvSpPr>
          <p:spPr>
            <a:xfrm>
              <a:off x="9176808" y="1398876"/>
              <a:ext cx="5953200" cy="301252"/>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endParaRPr sz="700" dirty="0">
                <a:solidFill>
                  <a:schemeClr val="dk1"/>
                </a:solidFill>
              </a:endParaRPr>
            </a:p>
          </p:txBody>
        </p:sp>
      </p:grpSp>
      <p:sp>
        <p:nvSpPr>
          <p:cNvPr id="124" name="Google Shape;124;p17"/>
          <p:cNvSpPr txBox="1"/>
          <p:nvPr/>
        </p:nvSpPr>
        <p:spPr>
          <a:xfrm>
            <a:off x="5678528" y="4442624"/>
            <a:ext cx="2232450" cy="443198"/>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en" sz="1200" u="none" dirty="0">
                <a:solidFill>
                  <a:schemeClr val="dk1"/>
                </a:solidFill>
                <a:latin typeface="Roboto"/>
                <a:ea typeface="Roboto"/>
                <a:cs typeface="Roboto"/>
                <a:sym typeface="Roboto"/>
              </a:rPr>
              <a:t>Cruzamento semaforizado sem tempo de pedestres.</a:t>
            </a:r>
            <a:endParaRPr sz="700" dirty="0">
              <a:solidFill>
                <a:schemeClr val="dk1"/>
              </a:solidFill>
            </a:endParaRPr>
          </a:p>
        </p:txBody>
      </p:sp>
      <p:pic>
        <p:nvPicPr>
          <p:cNvPr id="125" name="Google Shape;125;p17"/>
          <p:cNvPicPr preferRelativeResize="0">
            <a:picLocks noChangeAspect="1"/>
          </p:cNvPicPr>
          <p:nvPr/>
        </p:nvPicPr>
        <p:blipFill>
          <a:blip r:embed="rId4">
            <a:extLst>
              <a:ext uri="{28A0092B-C50C-407E-A947-70E740481C1C}">
                <a14:useLocalDpi xmlns:a14="http://schemas.microsoft.com/office/drawing/2010/main" val="0"/>
              </a:ext>
            </a:extLst>
          </a:blip>
          <a:stretch>
            <a:fillRect/>
          </a:stretch>
        </p:blipFill>
        <p:spPr>
          <a:xfrm>
            <a:off x="4856638" y="1213840"/>
            <a:ext cx="3876230" cy="3100984"/>
          </a:xfrm>
          <a:prstGeom prst="rect">
            <a:avLst/>
          </a:prstGeom>
          <a:noFill/>
          <a:ln>
            <a:noFill/>
          </a:ln>
        </p:spPr>
      </p:pic>
      <p:sp>
        <p:nvSpPr>
          <p:cNvPr id="2" name="Retângulo 1"/>
          <p:cNvSpPr/>
          <p:nvPr/>
        </p:nvSpPr>
        <p:spPr>
          <a:xfrm>
            <a:off x="930822" y="4375579"/>
            <a:ext cx="2798064" cy="313932"/>
          </a:xfrm>
          <a:prstGeom prst="rect">
            <a:avLst/>
          </a:prstGeom>
        </p:spPr>
        <p:txBody>
          <a:bodyPr wrap="square">
            <a:spAutoFit/>
          </a:bodyPr>
          <a:lstStyle/>
          <a:p>
            <a:pPr lvl="0" algn="ctr">
              <a:lnSpc>
                <a:spcPct val="120000"/>
              </a:lnSpc>
            </a:pPr>
            <a:r>
              <a:rPr lang="pt-BR" sz="1200" dirty="0">
                <a:solidFill>
                  <a:schemeClr val="dk1"/>
                </a:solidFill>
                <a:latin typeface="Roboto"/>
                <a:ea typeface="Roboto"/>
                <a:cs typeface="Roboto"/>
                <a:sym typeface="Roboto"/>
              </a:rPr>
              <a:t>Vaga PCD sem rampa na calçada.</a:t>
            </a:r>
            <a:endParaRPr lang="pt-BR" sz="1200" dirty="0">
              <a:solidFill>
                <a:schemeClr val="dk1"/>
              </a:solidFill>
              <a:latin typeface="Roboto"/>
              <a:ea typeface="Roboto"/>
              <a:cs typeface="Roboto"/>
            </a:endParaRPr>
          </a:p>
        </p:txBody>
      </p:sp>
    </p:spTree>
    <p:extLst>
      <p:ext uri="{BB962C8B-B14F-4D97-AF65-F5344CB8AC3E}">
        <p14:creationId xmlns:p14="http://schemas.microsoft.com/office/powerpoint/2010/main" val="3783036212"/>
      </p:ext>
    </p:extLst>
  </p:cSld>
  <p:clrMapOvr>
    <a:masterClrMapping/>
  </p:clrMapOvr>
  <p:transition spd="slow">
    <p:wip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Shape 114"/>
        <p:cNvGrpSpPr/>
        <p:nvPr/>
      </p:nvGrpSpPr>
      <p:grpSpPr>
        <a:xfrm>
          <a:off x="0" y="0"/>
          <a:ext cx="0" cy="0"/>
          <a:chOff x="0" y="0"/>
          <a:chExt cx="0" cy="0"/>
        </a:xfrm>
      </p:grpSpPr>
      <p:pic>
        <p:nvPicPr>
          <p:cNvPr id="115" name="Google Shape;115;p17"/>
          <p:cNvPicPr preferRelativeResize="0">
            <a:picLocks noChangeAspect="1"/>
          </p:cNvPicPr>
          <p:nvPr/>
        </p:nvPicPr>
        <p:blipFill>
          <a:blip r:embed="rId3">
            <a:extLst>
              <a:ext uri="{28A0092B-C50C-407E-A947-70E740481C1C}">
                <a14:useLocalDpi xmlns:a14="http://schemas.microsoft.com/office/drawing/2010/main" val="0"/>
              </a:ext>
            </a:extLst>
          </a:blip>
          <a:stretch>
            <a:fillRect/>
          </a:stretch>
        </p:blipFill>
        <p:spPr>
          <a:xfrm>
            <a:off x="395294" y="1213840"/>
            <a:ext cx="3869119" cy="3095295"/>
          </a:xfrm>
          <a:prstGeom prst="rect">
            <a:avLst/>
          </a:prstGeom>
          <a:noFill/>
          <a:ln>
            <a:noFill/>
          </a:ln>
        </p:spPr>
      </p:pic>
      <p:sp>
        <p:nvSpPr>
          <p:cNvPr id="116" name="Google Shape;116;p17"/>
          <p:cNvSpPr/>
          <p:nvPr/>
        </p:nvSpPr>
        <p:spPr>
          <a:xfrm>
            <a:off x="-2382" y="-8015"/>
            <a:ext cx="9144000" cy="958991"/>
          </a:xfrm>
          <a:prstGeom prst="rect">
            <a:avLst/>
          </a:prstGeom>
          <a:solidFill>
            <a:schemeClr val="bg2"/>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dirty="0"/>
          </a:p>
        </p:txBody>
      </p:sp>
      <p:cxnSp>
        <p:nvCxnSpPr>
          <p:cNvPr id="117" name="Google Shape;117;p17"/>
          <p:cNvCxnSpPr/>
          <p:nvPr/>
        </p:nvCxnSpPr>
        <p:spPr>
          <a:xfrm rot="5400000">
            <a:off x="2817203" y="2958940"/>
            <a:ext cx="3490200" cy="0"/>
          </a:xfrm>
          <a:prstGeom prst="straightConnector1">
            <a:avLst/>
          </a:prstGeom>
          <a:noFill/>
          <a:ln w="9525" cap="rnd" cmpd="sng">
            <a:solidFill>
              <a:srgbClr val="000000"/>
            </a:solidFill>
            <a:prstDash val="solid"/>
            <a:round/>
            <a:headEnd type="none" w="sm" len="sm"/>
            <a:tailEnd type="none" w="sm" len="sm"/>
          </a:ln>
        </p:spPr>
      </p:cxnSp>
      <p:sp>
        <p:nvSpPr>
          <p:cNvPr id="118" name="Google Shape;118;p17"/>
          <p:cNvSpPr txBox="1"/>
          <p:nvPr/>
        </p:nvSpPr>
        <p:spPr>
          <a:xfrm>
            <a:off x="1317053" y="55981"/>
            <a:ext cx="6490500" cy="830997"/>
          </a:xfrm>
          <a:prstGeom prst="rect">
            <a:avLst/>
          </a:prstGeom>
          <a:noFill/>
          <a:ln>
            <a:noFill/>
          </a:ln>
        </p:spPr>
        <p:txBody>
          <a:bodyPr spcFirstLastPara="1" wrap="square" lIns="0" tIns="0" rIns="0" bIns="0" anchor="t" anchorCtr="0">
            <a:spAutoFit/>
          </a:bodyPr>
          <a:lstStyle/>
          <a:p>
            <a:pPr lvl="0" algn="ctr">
              <a:lnSpc>
                <a:spcPct val="120000"/>
              </a:lnSpc>
            </a:pPr>
            <a:r>
              <a:rPr lang="pt-BR" sz="4500" b="1" dirty="0">
                <a:solidFill>
                  <a:schemeClr val="lt1"/>
                </a:solidFill>
                <a:latin typeface="Roboto"/>
                <a:ea typeface="Roboto"/>
                <a:sym typeface="Roboto"/>
              </a:rPr>
              <a:t>Acessibilidade</a:t>
            </a:r>
            <a:endParaRPr lang="pt-BR" sz="700" dirty="0">
              <a:solidFill>
                <a:schemeClr val="lt1"/>
              </a:solidFill>
            </a:endParaRPr>
          </a:p>
        </p:txBody>
      </p:sp>
      <p:grpSp>
        <p:nvGrpSpPr>
          <p:cNvPr id="119" name="Google Shape;119;p17"/>
          <p:cNvGrpSpPr/>
          <p:nvPr/>
        </p:nvGrpSpPr>
        <p:grpSpPr>
          <a:xfrm>
            <a:off x="1121000" y="3723437"/>
            <a:ext cx="5673753" cy="729519"/>
            <a:chOff x="0" y="0"/>
            <a:chExt cx="15130008" cy="1700128"/>
          </a:xfrm>
        </p:grpSpPr>
        <p:sp>
          <p:nvSpPr>
            <p:cNvPr id="120" name="Google Shape;120;p17"/>
            <p:cNvSpPr txBox="1"/>
            <p:nvPr/>
          </p:nvSpPr>
          <p:spPr>
            <a:xfrm>
              <a:off x="0" y="0"/>
              <a:ext cx="5953200" cy="287259"/>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endParaRPr sz="700" dirty="0">
                <a:solidFill>
                  <a:schemeClr val="dk1"/>
                </a:solidFill>
              </a:endParaRPr>
            </a:p>
          </p:txBody>
        </p:sp>
        <p:sp>
          <p:nvSpPr>
            <p:cNvPr id="121" name="Google Shape;121;p17"/>
            <p:cNvSpPr txBox="1"/>
            <p:nvPr/>
          </p:nvSpPr>
          <p:spPr>
            <a:xfrm>
              <a:off x="9176808" y="1398876"/>
              <a:ext cx="5953200" cy="301252"/>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endParaRPr sz="700" dirty="0">
                <a:solidFill>
                  <a:schemeClr val="dk1"/>
                </a:solidFill>
              </a:endParaRPr>
            </a:p>
          </p:txBody>
        </p:sp>
      </p:grpSp>
      <p:sp>
        <p:nvSpPr>
          <p:cNvPr id="124" name="Google Shape;124;p17"/>
          <p:cNvSpPr txBox="1"/>
          <p:nvPr/>
        </p:nvSpPr>
        <p:spPr>
          <a:xfrm>
            <a:off x="5678528" y="4442624"/>
            <a:ext cx="2232450" cy="443198"/>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en" sz="1200" u="none" dirty="0">
                <a:solidFill>
                  <a:schemeClr val="dk1"/>
                </a:solidFill>
                <a:latin typeface="Roboto"/>
                <a:ea typeface="Roboto"/>
                <a:cs typeface="Roboto"/>
                <a:sym typeface="Roboto"/>
              </a:rPr>
              <a:t>Cruzamento semaforizado com Botoeira e passagem em nível</a:t>
            </a:r>
            <a:endParaRPr sz="700" dirty="0">
              <a:solidFill>
                <a:schemeClr val="dk1"/>
              </a:solidFill>
            </a:endParaRPr>
          </a:p>
        </p:txBody>
      </p:sp>
      <p:pic>
        <p:nvPicPr>
          <p:cNvPr id="125" name="Google Shape;125;p17"/>
          <p:cNvPicPr preferRelativeResize="0">
            <a:picLocks noChangeAspect="1"/>
          </p:cNvPicPr>
          <p:nvPr/>
        </p:nvPicPr>
        <p:blipFill>
          <a:blip r:embed="rId4">
            <a:extLst>
              <a:ext uri="{28A0092B-C50C-407E-A947-70E740481C1C}">
                <a14:useLocalDpi xmlns:a14="http://schemas.microsoft.com/office/drawing/2010/main" val="0"/>
              </a:ext>
            </a:extLst>
          </a:blip>
          <a:stretch>
            <a:fillRect/>
          </a:stretch>
        </p:blipFill>
        <p:spPr>
          <a:xfrm>
            <a:off x="4856638" y="1213840"/>
            <a:ext cx="3876229" cy="3100984"/>
          </a:xfrm>
          <a:prstGeom prst="rect">
            <a:avLst/>
          </a:prstGeom>
          <a:noFill/>
          <a:ln>
            <a:noFill/>
          </a:ln>
        </p:spPr>
      </p:pic>
      <p:sp>
        <p:nvSpPr>
          <p:cNvPr id="2" name="Retângulo 1"/>
          <p:cNvSpPr/>
          <p:nvPr/>
        </p:nvSpPr>
        <p:spPr>
          <a:xfrm>
            <a:off x="930822" y="4375579"/>
            <a:ext cx="2798064" cy="757130"/>
          </a:xfrm>
          <a:prstGeom prst="rect">
            <a:avLst/>
          </a:prstGeom>
        </p:spPr>
        <p:txBody>
          <a:bodyPr wrap="square">
            <a:spAutoFit/>
          </a:bodyPr>
          <a:lstStyle/>
          <a:p>
            <a:pPr lvl="0" algn="ctr">
              <a:lnSpc>
                <a:spcPct val="120000"/>
              </a:lnSpc>
            </a:pPr>
            <a:r>
              <a:rPr lang="pt-BR" sz="1200" dirty="0">
                <a:solidFill>
                  <a:schemeClr val="dk1"/>
                </a:solidFill>
                <a:latin typeface="Roboto"/>
                <a:ea typeface="Roboto"/>
                <a:cs typeface="Roboto"/>
                <a:sym typeface="Roboto"/>
              </a:rPr>
              <a:t>Cruzamento semaforizado com tempo de pedestres, porém sem botoeira sonora.</a:t>
            </a:r>
            <a:endParaRPr lang="pt-BR" sz="700" dirty="0">
              <a:solidFill>
                <a:schemeClr val="dk1"/>
              </a:solidFill>
            </a:endParaRPr>
          </a:p>
        </p:txBody>
      </p:sp>
    </p:spTree>
    <p:extLst>
      <p:ext uri="{BB962C8B-B14F-4D97-AF65-F5344CB8AC3E}">
        <p14:creationId xmlns:p14="http://schemas.microsoft.com/office/powerpoint/2010/main" val="1858670999"/>
      </p:ext>
    </p:extLst>
  </p:cSld>
  <p:clrMapOvr>
    <a:masterClrMapping/>
  </p:clrMapOvr>
  <p:transition spd="slow">
    <p:wip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Shape 114"/>
        <p:cNvGrpSpPr/>
        <p:nvPr/>
      </p:nvGrpSpPr>
      <p:grpSpPr>
        <a:xfrm>
          <a:off x="0" y="0"/>
          <a:ext cx="0" cy="0"/>
          <a:chOff x="0" y="0"/>
          <a:chExt cx="0" cy="0"/>
        </a:xfrm>
      </p:grpSpPr>
      <p:pic>
        <p:nvPicPr>
          <p:cNvPr id="115" name="Google Shape;115;p17"/>
          <p:cNvPicPr preferRelativeResize="0">
            <a:picLocks noChangeAspect="1"/>
          </p:cNvPicPr>
          <p:nvPr/>
        </p:nvPicPr>
        <p:blipFill>
          <a:blip r:embed="rId3">
            <a:extLst>
              <a:ext uri="{28A0092B-C50C-407E-A947-70E740481C1C}">
                <a14:useLocalDpi xmlns:a14="http://schemas.microsoft.com/office/drawing/2010/main" val="0"/>
              </a:ext>
            </a:extLst>
          </a:blip>
          <a:stretch>
            <a:fillRect/>
          </a:stretch>
        </p:blipFill>
        <p:spPr>
          <a:xfrm>
            <a:off x="259854" y="1213840"/>
            <a:ext cx="4140000" cy="3107593"/>
          </a:xfrm>
          <a:prstGeom prst="rect">
            <a:avLst/>
          </a:prstGeom>
          <a:noFill/>
          <a:ln>
            <a:noFill/>
          </a:ln>
        </p:spPr>
      </p:pic>
      <p:sp>
        <p:nvSpPr>
          <p:cNvPr id="116" name="Google Shape;116;p17"/>
          <p:cNvSpPr/>
          <p:nvPr/>
        </p:nvSpPr>
        <p:spPr>
          <a:xfrm>
            <a:off x="-2382" y="-8015"/>
            <a:ext cx="9144000" cy="958991"/>
          </a:xfrm>
          <a:prstGeom prst="rect">
            <a:avLst/>
          </a:prstGeom>
          <a:solidFill>
            <a:srgbClr val="C00000"/>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dirty="0"/>
          </a:p>
        </p:txBody>
      </p:sp>
      <p:cxnSp>
        <p:nvCxnSpPr>
          <p:cNvPr id="117" name="Google Shape;117;p17"/>
          <p:cNvCxnSpPr/>
          <p:nvPr/>
        </p:nvCxnSpPr>
        <p:spPr>
          <a:xfrm rot="5400000">
            <a:off x="2817203" y="2958940"/>
            <a:ext cx="3490200" cy="0"/>
          </a:xfrm>
          <a:prstGeom prst="straightConnector1">
            <a:avLst/>
          </a:prstGeom>
          <a:noFill/>
          <a:ln w="9525" cap="rnd" cmpd="sng">
            <a:solidFill>
              <a:srgbClr val="000000"/>
            </a:solidFill>
            <a:prstDash val="solid"/>
            <a:round/>
            <a:headEnd type="none" w="sm" len="sm"/>
            <a:tailEnd type="none" w="sm" len="sm"/>
          </a:ln>
        </p:spPr>
      </p:cxnSp>
      <p:sp>
        <p:nvSpPr>
          <p:cNvPr id="118" name="Google Shape;118;p17"/>
          <p:cNvSpPr txBox="1"/>
          <p:nvPr/>
        </p:nvSpPr>
        <p:spPr>
          <a:xfrm>
            <a:off x="1317053" y="55981"/>
            <a:ext cx="6490500" cy="830997"/>
          </a:xfrm>
          <a:prstGeom prst="rect">
            <a:avLst/>
          </a:prstGeom>
          <a:noFill/>
          <a:ln>
            <a:noFill/>
          </a:ln>
        </p:spPr>
        <p:txBody>
          <a:bodyPr spcFirstLastPara="1" wrap="square" lIns="0" tIns="0" rIns="0" bIns="0" anchor="t" anchorCtr="0">
            <a:spAutoFit/>
          </a:bodyPr>
          <a:lstStyle/>
          <a:p>
            <a:pPr lvl="0" algn="ctr">
              <a:lnSpc>
                <a:spcPct val="120000"/>
              </a:lnSpc>
            </a:pPr>
            <a:r>
              <a:rPr lang="pt-BR" sz="4500" b="1" dirty="0">
                <a:solidFill>
                  <a:schemeClr val="lt1"/>
                </a:solidFill>
                <a:latin typeface="Roboto"/>
                <a:ea typeface="Roboto"/>
                <a:sym typeface="Roboto"/>
              </a:rPr>
              <a:t>Ciclovias</a:t>
            </a:r>
            <a:endParaRPr lang="pt-BR" sz="700" dirty="0">
              <a:solidFill>
                <a:schemeClr val="lt1"/>
              </a:solidFill>
            </a:endParaRPr>
          </a:p>
        </p:txBody>
      </p:sp>
      <p:grpSp>
        <p:nvGrpSpPr>
          <p:cNvPr id="119" name="Google Shape;119;p17"/>
          <p:cNvGrpSpPr/>
          <p:nvPr/>
        </p:nvGrpSpPr>
        <p:grpSpPr>
          <a:xfrm>
            <a:off x="1121000" y="3723437"/>
            <a:ext cx="5673753" cy="729519"/>
            <a:chOff x="0" y="0"/>
            <a:chExt cx="15130008" cy="1700128"/>
          </a:xfrm>
        </p:grpSpPr>
        <p:sp>
          <p:nvSpPr>
            <p:cNvPr id="120" name="Google Shape;120;p17"/>
            <p:cNvSpPr txBox="1"/>
            <p:nvPr/>
          </p:nvSpPr>
          <p:spPr>
            <a:xfrm>
              <a:off x="0" y="0"/>
              <a:ext cx="5953200" cy="287259"/>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endParaRPr sz="700" dirty="0">
                <a:solidFill>
                  <a:schemeClr val="dk1"/>
                </a:solidFill>
              </a:endParaRPr>
            </a:p>
          </p:txBody>
        </p:sp>
        <p:sp>
          <p:nvSpPr>
            <p:cNvPr id="121" name="Google Shape;121;p17"/>
            <p:cNvSpPr txBox="1"/>
            <p:nvPr/>
          </p:nvSpPr>
          <p:spPr>
            <a:xfrm>
              <a:off x="9176808" y="1398876"/>
              <a:ext cx="5953200" cy="301252"/>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endParaRPr sz="700" dirty="0">
                <a:solidFill>
                  <a:schemeClr val="dk1"/>
                </a:solidFill>
              </a:endParaRPr>
            </a:p>
          </p:txBody>
        </p:sp>
      </p:grpSp>
      <p:sp>
        <p:nvSpPr>
          <p:cNvPr id="124" name="Google Shape;124;p17"/>
          <p:cNvSpPr txBox="1"/>
          <p:nvPr/>
        </p:nvSpPr>
        <p:spPr>
          <a:xfrm>
            <a:off x="5678528" y="4442624"/>
            <a:ext cx="2232450" cy="443198"/>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en" sz="1200" u="none" dirty="0">
                <a:solidFill>
                  <a:schemeClr val="dk1"/>
                </a:solidFill>
                <a:latin typeface="Roboto"/>
                <a:ea typeface="Roboto"/>
                <a:cs typeface="Roboto"/>
                <a:sym typeface="Roboto"/>
              </a:rPr>
              <a:t>Ciclovia na Estrada Municipal Alvin Biasi</a:t>
            </a:r>
            <a:endParaRPr sz="700" dirty="0">
              <a:solidFill>
                <a:schemeClr val="dk1"/>
              </a:solidFill>
            </a:endParaRPr>
          </a:p>
        </p:txBody>
      </p:sp>
      <p:sp>
        <p:nvSpPr>
          <p:cNvPr id="2" name="Retângulo 1"/>
          <p:cNvSpPr/>
          <p:nvPr/>
        </p:nvSpPr>
        <p:spPr>
          <a:xfrm>
            <a:off x="930822" y="4375579"/>
            <a:ext cx="2798064" cy="313932"/>
          </a:xfrm>
          <a:prstGeom prst="rect">
            <a:avLst/>
          </a:prstGeom>
        </p:spPr>
        <p:txBody>
          <a:bodyPr wrap="square">
            <a:spAutoFit/>
          </a:bodyPr>
          <a:lstStyle/>
          <a:p>
            <a:pPr lvl="0" algn="ctr">
              <a:lnSpc>
                <a:spcPct val="120000"/>
              </a:lnSpc>
            </a:pPr>
            <a:r>
              <a:rPr lang="pt-BR" sz="1200" dirty="0">
                <a:solidFill>
                  <a:schemeClr val="dk1"/>
                </a:solidFill>
                <a:latin typeface="Roboto"/>
                <a:ea typeface="Roboto"/>
                <a:cs typeface="Roboto"/>
                <a:sym typeface="Roboto"/>
              </a:rPr>
              <a:t>Ciclovia Av. Antônio Pinto Duarte</a:t>
            </a:r>
            <a:endParaRPr lang="pt-BR" sz="700" dirty="0">
              <a:solidFill>
                <a:schemeClr val="dk1"/>
              </a:solidFill>
            </a:endParaRPr>
          </a:p>
        </p:txBody>
      </p:sp>
      <p:pic>
        <p:nvPicPr>
          <p:cNvPr id="4" name="Imagem 3">
            <a:extLst>
              <a:ext uri="{FF2B5EF4-FFF2-40B4-BE49-F238E27FC236}">
                <a16:creationId xmlns:a16="http://schemas.microsoft.com/office/drawing/2014/main" id="{C2AD48CD-A374-A445-1194-27A0D1D9B067}"/>
              </a:ext>
            </a:extLst>
          </p:cNvPr>
          <p:cNvPicPr>
            <a:picLocks noChangeAspect="1"/>
          </p:cNvPicPr>
          <p:nvPr/>
        </p:nvPicPr>
        <p:blipFill rotWithShape="1">
          <a:blip r:embed="rId4"/>
          <a:srcRect l="26227" t="18488" r="14512" b="10802"/>
          <a:stretch/>
        </p:blipFill>
        <p:spPr>
          <a:xfrm>
            <a:off x="4760781" y="1177509"/>
            <a:ext cx="4139998" cy="3106800"/>
          </a:xfrm>
          <a:prstGeom prst="rect">
            <a:avLst/>
          </a:prstGeom>
        </p:spPr>
      </p:pic>
    </p:spTree>
    <p:extLst>
      <p:ext uri="{BB962C8B-B14F-4D97-AF65-F5344CB8AC3E}">
        <p14:creationId xmlns:p14="http://schemas.microsoft.com/office/powerpoint/2010/main" val="1342704943"/>
      </p:ext>
    </p:extLst>
  </p:cSld>
  <p:clrMapOvr>
    <a:masterClrMapping/>
  </p:clrMapOvr>
  <p:transition spd="slow">
    <p:wip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a:extLst>
              <a:ext uri="{FF2B5EF4-FFF2-40B4-BE49-F238E27FC236}">
                <a16:creationId xmlns:a16="http://schemas.microsoft.com/office/drawing/2014/main" id="{C96CF130-86A5-3352-EBB6-074E754EE5A8}"/>
              </a:ext>
            </a:extLst>
          </p:cNvPr>
          <p:cNvPicPr>
            <a:picLocks noChangeAspect="1"/>
          </p:cNvPicPr>
          <p:nvPr/>
        </p:nvPicPr>
        <p:blipFill>
          <a:blip r:embed="rId3"/>
          <a:stretch>
            <a:fillRect/>
          </a:stretch>
        </p:blipFill>
        <p:spPr>
          <a:xfrm>
            <a:off x="740684" y="115463"/>
            <a:ext cx="7662632" cy="5029425"/>
          </a:xfrm>
          <a:prstGeom prst="rect">
            <a:avLst/>
          </a:prstGeom>
        </p:spPr>
      </p:pic>
    </p:spTree>
    <p:extLst>
      <p:ext uri="{BB962C8B-B14F-4D97-AF65-F5344CB8AC3E}">
        <p14:creationId xmlns:p14="http://schemas.microsoft.com/office/powerpoint/2010/main" val="162339194"/>
      </p:ext>
    </p:extLst>
  </p:cSld>
  <p:clrMapOvr>
    <a:masterClrMapping/>
  </p:clrMapOvr>
  <p:transition spd="slow">
    <p:wip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Shape 350"/>
        <p:cNvGrpSpPr/>
        <p:nvPr/>
      </p:nvGrpSpPr>
      <p:grpSpPr>
        <a:xfrm>
          <a:off x="0" y="0"/>
          <a:ext cx="0" cy="0"/>
          <a:chOff x="0" y="0"/>
          <a:chExt cx="0" cy="0"/>
        </a:xfrm>
      </p:grpSpPr>
      <p:cxnSp>
        <p:nvCxnSpPr>
          <p:cNvPr id="351" name="Google Shape;351;p31"/>
          <p:cNvCxnSpPr/>
          <p:nvPr/>
        </p:nvCxnSpPr>
        <p:spPr>
          <a:xfrm rot="-5400000">
            <a:off x="4401553" y="2607608"/>
            <a:ext cx="168300" cy="0"/>
          </a:xfrm>
          <a:prstGeom prst="straightConnector1">
            <a:avLst/>
          </a:prstGeom>
          <a:noFill/>
          <a:ln w="9525" cap="rnd" cmpd="sng">
            <a:solidFill>
              <a:schemeClr val="dk2"/>
            </a:solidFill>
            <a:prstDash val="solid"/>
            <a:round/>
            <a:headEnd type="none" w="sm" len="sm"/>
            <a:tailEnd type="none" w="sm" len="sm"/>
          </a:ln>
        </p:spPr>
      </p:cxnSp>
      <p:cxnSp>
        <p:nvCxnSpPr>
          <p:cNvPr id="352" name="Google Shape;352;p31"/>
          <p:cNvCxnSpPr/>
          <p:nvPr/>
        </p:nvCxnSpPr>
        <p:spPr>
          <a:xfrm>
            <a:off x="1674987" y="3486082"/>
            <a:ext cx="963629" cy="2547"/>
          </a:xfrm>
          <a:prstGeom prst="straightConnector1">
            <a:avLst/>
          </a:prstGeom>
          <a:noFill/>
          <a:ln w="9525" cap="rnd" cmpd="sng">
            <a:solidFill>
              <a:schemeClr val="dk2"/>
            </a:solidFill>
            <a:prstDash val="solid"/>
            <a:round/>
            <a:headEnd type="none" w="sm" len="sm"/>
            <a:tailEnd type="none" w="sm" len="sm"/>
          </a:ln>
        </p:spPr>
      </p:cxnSp>
      <p:cxnSp>
        <p:nvCxnSpPr>
          <p:cNvPr id="353" name="Google Shape;353;p31"/>
          <p:cNvCxnSpPr/>
          <p:nvPr/>
        </p:nvCxnSpPr>
        <p:spPr>
          <a:xfrm rot="-5400000">
            <a:off x="2241465" y="3088932"/>
            <a:ext cx="789300" cy="0"/>
          </a:xfrm>
          <a:prstGeom prst="straightConnector1">
            <a:avLst/>
          </a:prstGeom>
          <a:noFill/>
          <a:ln w="9525" cap="rnd" cmpd="sng">
            <a:solidFill>
              <a:schemeClr val="dk2"/>
            </a:solidFill>
            <a:prstDash val="solid"/>
            <a:round/>
            <a:headEnd type="none" w="sm" len="sm"/>
            <a:tailEnd type="none" w="sm" len="sm"/>
          </a:ln>
        </p:spPr>
      </p:cxnSp>
      <p:cxnSp>
        <p:nvCxnSpPr>
          <p:cNvPr id="354" name="Google Shape;354;p31"/>
          <p:cNvCxnSpPr/>
          <p:nvPr/>
        </p:nvCxnSpPr>
        <p:spPr>
          <a:xfrm rot="-5400000">
            <a:off x="1593338" y="3572779"/>
            <a:ext cx="168300" cy="0"/>
          </a:xfrm>
          <a:prstGeom prst="straightConnector1">
            <a:avLst/>
          </a:prstGeom>
          <a:noFill/>
          <a:ln w="9525" cap="rnd" cmpd="sng">
            <a:solidFill>
              <a:schemeClr val="dk2"/>
            </a:solidFill>
            <a:prstDash val="solid"/>
            <a:round/>
            <a:headEnd type="none" w="sm" len="sm"/>
            <a:tailEnd type="none" w="sm" len="sm"/>
          </a:ln>
        </p:spPr>
      </p:cxnSp>
      <p:cxnSp>
        <p:nvCxnSpPr>
          <p:cNvPr id="356" name="Google Shape;356;p31"/>
          <p:cNvCxnSpPr/>
          <p:nvPr/>
        </p:nvCxnSpPr>
        <p:spPr>
          <a:xfrm>
            <a:off x="2638616" y="2694259"/>
            <a:ext cx="3875100" cy="0"/>
          </a:xfrm>
          <a:prstGeom prst="straightConnector1">
            <a:avLst/>
          </a:prstGeom>
          <a:noFill/>
          <a:ln w="9525" cap="rnd" cmpd="sng">
            <a:solidFill>
              <a:schemeClr val="dk2"/>
            </a:solidFill>
            <a:prstDash val="solid"/>
            <a:round/>
            <a:headEnd type="none" w="sm" len="sm"/>
            <a:tailEnd type="none" w="sm" len="sm"/>
          </a:ln>
        </p:spPr>
      </p:cxnSp>
      <p:cxnSp>
        <p:nvCxnSpPr>
          <p:cNvPr id="357" name="Google Shape;357;p31"/>
          <p:cNvCxnSpPr/>
          <p:nvPr/>
        </p:nvCxnSpPr>
        <p:spPr>
          <a:xfrm flipV="1">
            <a:off x="6513716" y="3483515"/>
            <a:ext cx="956020" cy="5114"/>
          </a:xfrm>
          <a:prstGeom prst="straightConnector1">
            <a:avLst/>
          </a:prstGeom>
          <a:noFill/>
          <a:ln w="9525" cap="rnd" cmpd="sng">
            <a:solidFill>
              <a:schemeClr val="dk2"/>
            </a:solidFill>
            <a:prstDash val="solid"/>
            <a:round/>
            <a:headEnd type="none" w="sm" len="sm"/>
            <a:tailEnd type="none" w="sm" len="sm"/>
          </a:ln>
        </p:spPr>
      </p:cxnSp>
      <p:cxnSp>
        <p:nvCxnSpPr>
          <p:cNvPr id="358" name="Google Shape;358;p31"/>
          <p:cNvCxnSpPr/>
          <p:nvPr/>
        </p:nvCxnSpPr>
        <p:spPr>
          <a:xfrm rot="-5400000">
            <a:off x="6124314" y="3086364"/>
            <a:ext cx="789300" cy="0"/>
          </a:xfrm>
          <a:prstGeom prst="straightConnector1">
            <a:avLst/>
          </a:prstGeom>
          <a:noFill/>
          <a:ln w="9525" cap="rnd" cmpd="sng">
            <a:solidFill>
              <a:schemeClr val="dk2"/>
            </a:solidFill>
            <a:prstDash val="solid"/>
            <a:round/>
            <a:headEnd type="none" w="sm" len="sm"/>
            <a:tailEnd type="none" w="sm" len="sm"/>
          </a:ln>
        </p:spPr>
      </p:cxnSp>
      <p:cxnSp>
        <p:nvCxnSpPr>
          <p:cNvPr id="360" name="Google Shape;360;p31"/>
          <p:cNvCxnSpPr/>
          <p:nvPr/>
        </p:nvCxnSpPr>
        <p:spPr>
          <a:xfrm rot="-5400000">
            <a:off x="7380520" y="3569923"/>
            <a:ext cx="173400" cy="0"/>
          </a:xfrm>
          <a:prstGeom prst="straightConnector1">
            <a:avLst/>
          </a:prstGeom>
          <a:noFill/>
          <a:ln w="9525" cap="rnd" cmpd="sng">
            <a:solidFill>
              <a:schemeClr val="dk2"/>
            </a:solidFill>
            <a:prstDash val="solid"/>
            <a:round/>
            <a:headEnd type="none" w="sm" len="sm"/>
            <a:tailEnd type="none" w="sm" len="sm"/>
          </a:ln>
        </p:spPr>
      </p:cxnSp>
      <p:sp>
        <p:nvSpPr>
          <p:cNvPr id="361" name="Google Shape;361;p31"/>
          <p:cNvSpPr/>
          <p:nvPr/>
        </p:nvSpPr>
        <p:spPr>
          <a:xfrm>
            <a:off x="0" y="0"/>
            <a:ext cx="9144000" cy="1434000"/>
          </a:xfrm>
          <a:prstGeom prst="rect">
            <a:avLst/>
          </a:prstGeom>
          <a:solidFill>
            <a:schemeClr val="dk2"/>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dirty="0"/>
          </a:p>
        </p:txBody>
      </p:sp>
      <p:sp>
        <p:nvSpPr>
          <p:cNvPr id="363" name="Google Shape;363;p31"/>
          <p:cNvSpPr/>
          <p:nvPr/>
        </p:nvSpPr>
        <p:spPr>
          <a:xfrm>
            <a:off x="3643245" y="2054622"/>
            <a:ext cx="1624500" cy="480713"/>
          </a:xfrm>
          <a:prstGeom prst="rect">
            <a:avLst/>
          </a:prstGeom>
          <a:solidFill>
            <a:schemeClr val="dk2"/>
          </a:solidFill>
          <a:ln>
            <a:noFill/>
          </a:ln>
        </p:spPr>
        <p:txBody>
          <a:bodyPr spcFirstLastPara="1" wrap="square" lIns="45725" tIns="45725" rIns="45725" bIns="45725" anchor="ctr" anchorCtr="0">
            <a:noAutofit/>
          </a:bodyPr>
          <a:lstStyle/>
          <a:p>
            <a:pPr marL="0" lvl="0" indent="0" algn="ctr" rtl="0">
              <a:lnSpc>
                <a:spcPct val="100000"/>
              </a:lnSpc>
              <a:spcBef>
                <a:spcPts val="0"/>
              </a:spcBef>
              <a:spcAft>
                <a:spcPts val="0"/>
              </a:spcAft>
              <a:buNone/>
            </a:pPr>
            <a:r>
              <a:rPr lang="pt-BR" sz="1800" dirty="0">
                <a:solidFill>
                  <a:schemeClr val="lt1"/>
                </a:solidFill>
                <a:latin typeface="Roboto"/>
                <a:ea typeface="Roboto"/>
                <a:cs typeface="Roboto"/>
              </a:rPr>
              <a:t>Motorizados</a:t>
            </a:r>
            <a:endParaRPr sz="1800" dirty="0">
              <a:solidFill>
                <a:schemeClr val="lt1"/>
              </a:solidFill>
              <a:latin typeface="Roboto"/>
              <a:ea typeface="Roboto"/>
              <a:cs typeface="Roboto"/>
            </a:endParaRPr>
          </a:p>
        </p:txBody>
      </p:sp>
      <p:sp>
        <p:nvSpPr>
          <p:cNvPr id="367" name="Google Shape;367;p31"/>
          <p:cNvSpPr/>
          <p:nvPr/>
        </p:nvSpPr>
        <p:spPr>
          <a:xfrm>
            <a:off x="1818698" y="2846446"/>
            <a:ext cx="1624500" cy="480713"/>
          </a:xfrm>
          <a:prstGeom prst="rect">
            <a:avLst/>
          </a:prstGeom>
          <a:solidFill>
            <a:schemeClr val="lt2"/>
          </a:solidFill>
          <a:ln>
            <a:noFill/>
          </a:ln>
        </p:spPr>
        <p:txBody>
          <a:bodyPr spcFirstLastPara="1" wrap="square" lIns="45725" tIns="45725" rIns="45725" bIns="45725" anchor="ctr" anchorCtr="0">
            <a:noAutofit/>
          </a:bodyPr>
          <a:lstStyle/>
          <a:p>
            <a:pPr marL="0" lvl="0" indent="0" algn="ctr" rtl="0">
              <a:lnSpc>
                <a:spcPct val="100000"/>
              </a:lnSpc>
              <a:spcBef>
                <a:spcPts val="0"/>
              </a:spcBef>
              <a:spcAft>
                <a:spcPts val="0"/>
              </a:spcAft>
              <a:buNone/>
            </a:pPr>
            <a:r>
              <a:rPr lang="pt-BR" dirty="0">
                <a:solidFill>
                  <a:schemeClr val="lt1"/>
                </a:solidFill>
                <a:latin typeface="Roboto"/>
                <a:ea typeface="Roboto"/>
                <a:cs typeface="Roboto"/>
              </a:rPr>
              <a:t>Individuais</a:t>
            </a:r>
            <a:endParaRPr sz="1800" dirty="0">
              <a:solidFill>
                <a:schemeClr val="lt1"/>
              </a:solidFill>
              <a:latin typeface="Roboto"/>
              <a:ea typeface="Roboto"/>
              <a:cs typeface="Roboto"/>
            </a:endParaRPr>
          </a:p>
        </p:txBody>
      </p:sp>
      <p:sp>
        <p:nvSpPr>
          <p:cNvPr id="371" name="Google Shape;371;p31"/>
          <p:cNvSpPr/>
          <p:nvPr/>
        </p:nvSpPr>
        <p:spPr>
          <a:xfrm>
            <a:off x="860495" y="3643271"/>
            <a:ext cx="1624500" cy="480713"/>
          </a:xfrm>
          <a:prstGeom prst="rect">
            <a:avLst/>
          </a:prstGeom>
          <a:solidFill>
            <a:schemeClr val="lt2"/>
          </a:solidFill>
          <a:ln>
            <a:noFill/>
          </a:ln>
        </p:spPr>
        <p:txBody>
          <a:bodyPr spcFirstLastPara="1" wrap="square" lIns="45725" tIns="45725" rIns="45725" bIns="45725" anchor="ctr" anchorCtr="0">
            <a:noAutofit/>
          </a:bodyPr>
          <a:lstStyle/>
          <a:p>
            <a:pPr marL="0" lvl="0" indent="0" algn="ctr" rtl="0">
              <a:lnSpc>
                <a:spcPct val="100000"/>
              </a:lnSpc>
              <a:spcBef>
                <a:spcPts val="0"/>
              </a:spcBef>
              <a:spcAft>
                <a:spcPts val="0"/>
              </a:spcAft>
              <a:buNone/>
            </a:pPr>
            <a:r>
              <a:rPr lang="pt-BR" sz="1100" dirty="0">
                <a:solidFill>
                  <a:schemeClr val="lt1"/>
                </a:solidFill>
                <a:latin typeface="Roboto"/>
                <a:ea typeface="Roboto"/>
                <a:cs typeface="Roboto"/>
              </a:rPr>
              <a:t>Carros, motocicletas e caminhões</a:t>
            </a:r>
            <a:endParaRPr sz="1100" dirty="0">
              <a:solidFill>
                <a:schemeClr val="lt1"/>
              </a:solidFill>
              <a:latin typeface="Roboto"/>
              <a:ea typeface="Roboto"/>
              <a:cs typeface="Roboto"/>
            </a:endParaRPr>
          </a:p>
        </p:txBody>
      </p:sp>
      <p:sp>
        <p:nvSpPr>
          <p:cNvPr id="383" name="Google Shape;383;p31"/>
          <p:cNvSpPr/>
          <p:nvPr/>
        </p:nvSpPr>
        <p:spPr>
          <a:xfrm>
            <a:off x="6657490" y="3643271"/>
            <a:ext cx="1624500" cy="480713"/>
          </a:xfrm>
          <a:prstGeom prst="rect">
            <a:avLst/>
          </a:prstGeom>
          <a:solidFill>
            <a:schemeClr val="lt2"/>
          </a:solidFill>
          <a:ln>
            <a:noFill/>
          </a:ln>
        </p:spPr>
        <p:txBody>
          <a:bodyPr spcFirstLastPara="1" wrap="square" lIns="45725" tIns="45725" rIns="45725" bIns="45725" anchor="ctr" anchorCtr="0">
            <a:noAutofit/>
          </a:bodyPr>
          <a:lstStyle/>
          <a:p>
            <a:pPr marL="0" lvl="0" indent="0" algn="ctr" rtl="0">
              <a:lnSpc>
                <a:spcPct val="100000"/>
              </a:lnSpc>
              <a:spcBef>
                <a:spcPts val="0"/>
              </a:spcBef>
              <a:spcAft>
                <a:spcPts val="0"/>
              </a:spcAft>
              <a:buNone/>
            </a:pPr>
            <a:r>
              <a:rPr lang="pt-BR" sz="1100" dirty="0">
                <a:solidFill>
                  <a:schemeClr val="lt1"/>
                </a:solidFill>
                <a:latin typeface="Roboto"/>
                <a:ea typeface="Roboto"/>
                <a:cs typeface="Roboto"/>
              </a:rPr>
              <a:t>Ônibus, trens, etc.</a:t>
            </a:r>
            <a:endParaRPr sz="1100" dirty="0">
              <a:solidFill>
                <a:schemeClr val="lt1"/>
              </a:solidFill>
              <a:latin typeface="Roboto"/>
              <a:ea typeface="Roboto"/>
              <a:cs typeface="Roboto"/>
            </a:endParaRPr>
          </a:p>
        </p:txBody>
      </p:sp>
      <p:sp>
        <p:nvSpPr>
          <p:cNvPr id="387" name="Google Shape;387;p31"/>
          <p:cNvSpPr/>
          <p:nvPr/>
        </p:nvSpPr>
        <p:spPr>
          <a:xfrm>
            <a:off x="5701548" y="2856940"/>
            <a:ext cx="1624500" cy="480713"/>
          </a:xfrm>
          <a:prstGeom prst="rect">
            <a:avLst/>
          </a:prstGeom>
          <a:solidFill>
            <a:schemeClr val="lt2"/>
          </a:solidFill>
          <a:ln>
            <a:noFill/>
          </a:ln>
        </p:spPr>
        <p:txBody>
          <a:bodyPr spcFirstLastPara="1" wrap="square" lIns="45725" tIns="45725" rIns="45725" bIns="45725" anchor="ctr" anchorCtr="0">
            <a:noAutofit/>
          </a:bodyPr>
          <a:lstStyle/>
          <a:p>
            <a:pPr marL="0" lvl="0" indent="0" algn="ctr" rtl="0">
              <a:lnSpc>
                <a:spcPct val="100000"/>
              </a:lnSpc>
              <a:spcBef>
                <a:spcPts val="0"/>
              </a:spcBef>
              <a:spcAft>
                <a:spcPts val="0"/>
              </a:spcAft>
              <a:buNone/>
            </a:pPr>
            <a:r>
              <a:rPr lang="pt-BR" dirty="0">
                <a:solidFill>
                  <a:schemeClr val="lt1"/>
                </a:solidFill>
                <a:latin typeface="Roboto"/>
                <a:ea typeface="Roboto"/>
                <a:cs typeface="Roboto"/>
              </a:rPr>
              <a:t>Coletivos</a:t>
            </a:r>
            <a:endParaRPr dirty="0">
              <a:solidFill>
                <a:schemeClr val="lt1"/>
              </a:solidFill>
              <a:latin typeface="Roboto"/>
              <a:ea typeface="Roboto"/>
              <a:cs typeface="Roboto"/>
            </a:endParaRPr>
          </a:p>
        </p:txBody>
      </p:sp>
      <p:sp>
        <p:nvSpPr>
          <p:cNvPr id="390" name="Google Shape;390;p31"/>
          <p:cNvSpPr txBox="1"/>
          <p:nvPr/>
        </p:nvSpPr>
        <p:spPr>
          <a:xfrm>
            <a:off x="1229246" y="380077"/>
            <a:ext cx="6685507" cy="692497"/>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 sz="4500" b="1" dirty="0">
                <a:solidFill>
                  <a:schemeClr val="lt1"/>
                </a:solidFill>
                <a:latin typeface="Roboto"/>
                <a:ea typeface="Roboto"/>
                <a:cs typeface="Roboto"/>
                <a:sym typeface="Roboto"/>
              </a:rPr>
              <a:t>Modais de transporte</a:t>
            </a:r>
            <a:endParaRPr sz="700" dirty="0">
              <a:solidFill>
                <a:schemeClr val="lt1"/>
              </a:solidFill>
            </a:endParaRPr>
          </a:p>
        </p:txBody>
      </p:sp>
    </p:spTree>
    <p:extLst>
      <p:ext uri="{BB962C8B-B14F-4D97-AF65-F5344CB8AC3E}">
        <p14:creationId xmlns:p14="http://schemas.microsoft.com/office/powerpoint/2010/main" val="1383324499"/>
      </p:ext>
    </p:extLst>
  </p:cSld>
  <p:clrMapOvr>
    <a:masterClrMapping/>
  </p:clrMapOvr>
  <p:transition spd="slow">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Shape 50"/>
        <p:cNvGrpSpPr/>
        <p:nvPr/>
      </p:nvGrpSpPr>
      <p:grpSpPr>
        <a:xfrm>
          <a:off x="0" y="0"/>
          <a:ext cx="0" cy="0"/>
          <a:chOff x="0" y="0"/>
          <a:chExt cx="0" cy="0"/>
        </a:xfrm>
      </p:grpSpPr>
      <p:sp>
        <p:nvSpPr>
          <p:cNvPr id="51" name="Google Shape;51;p12"/>
          <p:cNvSpPr txBox="1"/>
          <p:nvPr/>
        </p:nvSpPr>
        <p:spPr>
          <a:xfrm>
            <a:off x="514350" y="509588"/>
            <a:ext cx="6302100" cy="5388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 sz="3500" b="1" i="0" u="none" strike="noStrike" cap="none" dirty="0">
                <a:solidFill>
                  <a:schemeClr val="dk1"/>
                </a:solidFill>
                <a:latin typeface="Roboto"/>
                <a:ea typeface="Roboto"/>
                <a:cs typeface="Roboto"/>
                <a:sym typeface="Roboto"/>
              </a:rPr>
              <a:t>Politica e Objetivos</a:t>
            </a:r>
            <a:endParaRPr sz="700" dirty="0">
              <a:solidFill>
                <a:schemeClr val="dk1"/>
              </a:solidFill>
            </a:endParaRPr>
          </a:p>
        </p:txBody>
      </p:sp>
      <p:sp>
        <p:nvSpPr>
          <p:cNvPr id="52" name="Google Shape;52;p12"/>
          <p:cNvSpPr txBox="1"/>
          <p:nvPr/>
        </p:nvSpPr>
        <p:spPr>
          <a:xfrm>
            <a:off x="539700" y="2551087"/>
            <a:ext cx="2520000" cy="1329595"/>
          </a:xfrm>
          <a:prstGeom prst="rect">
            <a:avLst/>
          </a:prstGeom>
          <a:noFill/>
          <a:ln>
            <a:noFill/>
          </a:ln>
        </p:spPr>
        <p:txBody>
          <a:bodyPr spcFirstLastPara="1" wrap="square" lIns="0" tIns="0" rIns="0" bIns="0" anchor="t" anchorCtr="0">
            <a:spAutoFit/>
          </a:bodyPr>
          <a:lstStyle/>
          <a:p>
            <a:pPr marL="127000" lvl="1">
              <a:lnSpc>
                <a:spcPct val="120000"/>
              </a:lnSpc>
              <a:buClr>
                <a:schemeClr val="dk1"/>
              </a:buClr>
              <a:buSzPts val="1200"/>
            </a:pPr>
            <a:r>
              <a:rPr lang="pt-BR" sz="1200" dirty="0">
                <a:solidFill>
                  <a:schemeClr val="dk1"/>
                </a:solidFill>
                <a:latin typeface="Roboto"/>
                <a:ea typeface="Roboto"/>
                <a:cs typeface="Roboto"/>
              </a:rPr>
              <a:t>Municípios:</a:t>
            </a:r>
          </a:p>
          <a:p>
            <a:pPr marL="298450" lvl="1" indent="-171450">
              <a:lnSpc>
                <a:spcPct val="120000"/>
              </a:lnSpc>
              <a:buClr>
                <a:schemeClr val="dk1"/>
              </a:buClr>
              <a:buSzPts val="1200"/>
              <a:buFont typeface="Arial" panose="020B0604020202020204" pitchFamily="34" charset="0"/>
              <a:buChar char="•"/>
            </a:pPr>
            <a:r>
              <a:rPr lang="pt-BR" sz="1200" dirty="0">
                <a:solidFill>
                  <a:schemeClr val="dk1"/>
                </a:solidFill>
                <a:latin typeface="Roboto"/>
                <a:ea typeface="Roboto"/>
                <a:cs typeface="Roboto"/>
              </a:rPr>
              <a:t>Organizar e prestar os serviços públicos de interesse local, como por exemplo, o transporte coletivo, que tem caráter essencial;</a:t>
            </a:r>
          </a:p>
        </p:txBody>
      </p:sp>
      <p:sp>
        <p:nvSpPr>
          <p:cNvPr id="53" name="Google Shape;53;p12"/>
          <p:cNvSpPr txBox="1"/>
          <p:nvPr/>
        </p:nvSpPr>
        <p:spPr>
          <a:xfrm>
            <a:off x="514350" y="1320036"/>
            <a:ext cx="2570700" cy="2772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 sz="1800" b="1" i="0" u="none" strike="noStrike" cap="none" dirty="0">
                <a:solidFill>
                  <a:schemeClr val="dk2"/>
                </a:solidFill>
                <a:latin typeface="Roboto"/>
                <a:ea typeface="Roboto"/>
                <a:cs typeface="Roboto"/>
                <a:sym typeface="Roboto"/>
              </a:rPr>
              <a:t>Constituição Federal</a:t>
            </a:r>
            <a:endParaRPr sz="700" dirty="0">
              <a:solidFill>
                <a:schemeClr val="dk2"/>
              </a:solidFill>
            </a:endParaRPr>
          </a:p>
        </p:txBody>
      </p:sp>
      <p:sp>
        <p:nvSpPr>
          <p:cNvPr id="54" name="Google Shape;54;p12"/>
          <p:cNvSpPr txBox="1"/>
          <p:nvPr/>
        </p:nvSpPr>
        <p:spPr>
          <a:xfrm>
            <a:off x="3286650" y="1882529"/>
            <a:ext cx="2520000" cy="2105192"/>
          </a:xfrm>
          <a:prstGeom prst="rect">
            <a:avLst/>
          </a:prstGeom>
          <a:noFill/>
          <a:ln>
            <a:noFill/>
          </a:ln>
        </p:spPr>
        <p:txBody>
          <a:bodyPr spcFirstLastPara="1" wrap="square" lIns="0" tIns="0" rIns="0" bIns="0" anchor="t" anchorCtr="0">
            <a:spAutoFit/>
          </a:bodyPr>
          <a:lstStyle/>
          <a:p>
            <a:pPr marL="127000" lvl="1">
              <a:lnSpc>
                <a:spcPct val="120000"/>
              </a:lnSpc>
              <a:buClr>
                <a:schemeClr val="dk1"/>
              </a:buClr>
              <a:buSzPts val="1200"/>
            </a:pPr>
            <a:r>
              <a:rPr lang="pt-BR" sz="1200" dirty="0">
                <a:solidFill>
                  <a:schemeClr val="dk1"/>
                </a:solidFill>
                <a:latin typeface="Roboto"/>
                <a:ea typeface="Roboto"/>
                <a:cs typeface="Roboto"/>
              </a:rPr>
              <a:t>União:</a:t>
            </a:r>
          </a:p>
          <a:p>
            <a:pPr marL="298450" lvl="1" indent="-171450">
              <a:lnSpc>
                <a:spcPct val="120000"/>
              </a:lnSpc>
              <a:buClr>
                <a:schemeClr val="dk1"/>
              </a:buClr>
              <a:buSzPts val="1200"/>
              <a:buFont typeface="Arial" panose="020B0604020202020204" pitchFamily="34" charset="0"/>
              <a:buChar char="•"/>
            </a:pPr>
            <a:r>
              <a:rPr lang="pt-BR" sz="1200" dirty="0">
                <a:solidFill>
                  <a:schemeClr val="dk1"/>
                </a:solidFill>
                <a:latin typeface="Roboto"/>
                <a:ea typeface="Roboto"/>
                <a:cs typeface="Roboto"/>
              </a:rPr>
              <a:t>Instituir diretrizes para desenvolvimento urbano, dentre eles o transporte e mobilidade urbana, que incluam regras de acessibilidade aos locais de uso público;</a:t>
            </a:r>
            <a:r>
              <a:rPr lang="pt-BR" dirty="0"/>
              <a:t> </a:t>
            </a:r>
          </a:p>
          <a:p>
            <a:pPr marL="298450" lvl="1" indent="-171450">
              <a:lnSpc>
                <a:spcPct val="120000"/>
              </a:lnSpc>
              <a:buClr>
                <a:schemeClr val="dk1"/>
              </a:buClr>
              <a:buSzPts val="1200"/>
              <a:buFont typeface="Arial" panose="020B0604020202020204" pitchFamily="34" charset="0"/>
              <a:buChar char="•"/>
            </a:pPr>
            <a:endParaRPr lang="pt-BR" dirty="0"/>
          </a:p>
          <a:p>
            <a:pPr marL="127000" lvl="1">
              <a:lnSpc>
                <a:spcPct val="120000"/>
              </a:lnSpc>
              <a:buClr>
                <a:schemeClr val="dk1"/>
              </a:buClr>
              <a:buSzPts val="1200"/>
            </a:pPr>
            <a:r>
              <a:rPr lang="pt-BR" dirty="0"/>
              <a:t> </a:t>
            </a:r>
            <a:endParaRPr sz="700" dirty="0">
              <a:solidFill>
                <a:schemeClr val="dk1"/>
              </a:solidFill>
            </a:endParaRPr>
          </a:p>
        </p:txBody>
      </p:sp>
      <p:sp>
        <p:nvSpPr>
          <p:cNvPr id="55" name="Google Shape;55;p12"/>
          <p:cNvSpPr txBox="1"/>
          <p:nvPr/>
        </p:nvSpPr>
        <p:spPr>
          <a:xfrm>
            <a:off x="3286675" y="1320036"/>
            <a:ext cx="2570700" cy="2772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 sz="1800" b="1" i="0" u="none" strike="noStrike" cap="none" dirty="0">
                <a:solidFill>
                  <a:schemeClr val="dk2"/>
                </a:solidFill>
                <a:latin typeface="Roboto"/>
                <a:ea typeface="Roboto"/>
                <a:cs typeface="Roboto"/>
                <a:sym typeface="Roboto"/>
              </a:rPr>
              <a:t>Estatuto da Cidade</a:t>
            </a:r>
            <a:endParaRPr sz="700" dirty="0">
              <a:solidFill>
                <a:schemeClr val="dk2"/>
              </a:solidFill>
            </a:endParaRPr>
          </a:p>
        </p:txBody>
      </p:sp>
      <p:sp>
        <p:nvSpPr>
          <p:cNvPr id="56" name="Google Shape;56;p12"/>
          <p:cNvSpPr txBox="1"/>
          <p:nvPr/>
        </p:nvSpPr>
        <p:spPr>
          <a:xfrm>
            <a:off x="5857350" y="1882529"/>
            <a:ext cx="2570700" cy="443198"/>
          </a:xfrm>
          <a:prstGeom prst="rect">
            <a:avLst/>
          </a:prstGeom>
          <a:noFill/>
          <a:ln>
            <a:noFill/>
          </a:ln>
        </p:spPr>
        <p:txBody>
          <a:bodyPr spcFirstLastPara="1" wrap="square" lIns="0" tIns="0" rIns="0" bIns="0" anchor="t" anchorCtr="0">
            <a:spAutoFit/>
          </a:bodyPr>
          <a:lstStyle/>
          <a:p>
            <a:pPr marL="254000" marR="0" lvl="1" indent="-127000" algn="l" rtl="0">
              <a:lnSpc>
                <a:spcPct val="120000"/>
              </a:lnSpc>
              <a:spcBef>
                <a:spcPts val="0"/>
              </a:spcBef>
              <a:spcAft>
                <a:spcPts val="0"/>
              </a:spcAft>
              <a:buClr>
                <a:schemeClr val="dk1"/>
              </a:buClr>
              <a:buSzPts val="1200"/>
              <a:buFont typeface="Arial"/>
              <a:buChar char="•"/>
            </a:pPr>
            <a:r>
              <a:rPr lang="pt-BR" sz="1200" dirty="0"/>
              <a:t>Conhecida como Lei da Mobilidade Urbana;</a:t>
            </a:r>
          </a:p>
        </p:txBody>
      </p:sp>
      <p:sp>
        <p:nvSpPr>
          <p:cNvPr id="57" name="Google Shape;57;p12"/>
          <p:cNvSpPr txBox="1"/>
          <p:nvPr/>
        </p:nvSpPr>
        <p:spPr>
          <a:xfrm>
            <a:off x="6059000" y="1320036"/>
            <a:ext cx="2570700" cy="276999"/>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 sz="1800" b="1" dirty="0">
                <a:solidFill>
                  <a:schemeClr val="dk2"/>
                </a:solidFill>
                <a:latin typeface="Roboto"/>
                <a:ea typeface="Roboto"/>
                <a:sym typeface="Roboto"/>
              </a:rPr>
              <a:t>PNMU</a:t>
            </a:r>
            <a:endParaRPr sz="700" dirty="0">
              <a:solidFill>
                <a:schemeClr val="dk2"/>
              </a:solidFill>
            </a:endParaRPr>
          </a:p>
        </p:txBody>
      </p:sp>
      <p:cxnSp>
        <p:nvCxnSpPr>
          <p:cNvPr id="58" name="Google Shape;58;p12"/>
          <p:cNvCxnSpPr/>
          <p:nvPr/>
        </p:nvCxnSpPr>
        <p:spPr>
          <a:xfrm>
            <a:off x="514350" y="1236354"/>
            <a:ext cx="8115300" cy="0"/>
          </a:xfrm>
          <a:prstGeom prst="straightConnector1">
            <a:avLst/>
          </a:prstGeom>
          <a:noFill/>
          <a:ln w="9525" cap="rnd" cmpd="sng">
            <a:solidFill>
              <a:schemeClr val="dk1"/>
            </a:solidFill>
            <a:prstDash val="solid"/>
            <a:round/>
            <a:headEnd type="none" w="sm" len="sm"/>
            <a:tailEnd type="none" w="sm" len="sm"/>
          </a:ln>
        </p:spPr>
      </p:cxnSp>
      <p:cxnSp>
        <p:nvCxnSpPr>
          <p:cNvPr id="59" name="Google Shape;59;p12"/>
          <p:cNvCxnSpPr/>
          <p:nvPr/>
        </p:nvCxnSpPr>
        <p:spPr>
          <a:xfrm>
            <a:off x="514350" y="1707479"/>
            <a:ext cx="8115300" cy="0"/>
          </a:xfrm>
          <a:prstGeom prst="straightConnector1">
            <a:avLst/>
          </a:prstGeom>
          <a:noFill/>
          <a:ln w="9525" cap="rnd" cmpd="sng">
            <a:solidFill>
              <a:schemeClr val="dk1"/>
            </a:solidFill>
            <a:prstDash val="solid"/>
            <a:round/>
            <a:headEnd type="none" w="sm" len="sm"/>
            <a:tailEnd type="none" w="sm" len="sm"/>
          </a:ln>
        </p:spPr>
      </p:cxnSp>
      <p:sp>
        <p:nvSpPr>
          <p:cNvPr id="2" name="Retângulo 1"/>
          <p:cNvSpPr/>
          <p:nvPr/>
        </p:nvSpPr>
        <p:spPr>
          <a:xfrm>
            <a:off x="539700" y="1793957"/>
            <a:ext cx="2520000" cy="757130"/>
          </a:xfrm>
          <a:prstGeom prst="rect">
            <a:avLst/>
          </a:prstGeom>
        </p:spPr>
        <p:txBody>
          <a:bodyPr wrap="square">
            <a:spAutoFit/>
          </a:bodyPr>
          <a:lstStyle/>
          <a:p>
            <a:pPr marL="127000" lvl="1">
              <a:lnSpc>
                <a:spcPct val="120000"/>
              </a:lnSpc>
              <a:buClr>
                <a:schemeClr val="dk1"/>
              </a:buClr>
              <a:buSzPts val="1200"/>
            </a:pPr>
            <a:r>
              <a:rPr lang="pt-BR" sz="1200" dirty="0">
                <a:solidFill>
                  <a:schemeClr val="dk1"/>
                </a:solidFill>
                <a:latin typeface="Roboto"/>
                <a:ea typeface="Roboto"/>
                <a:cs typeface="Roboto"/>
              </a:rPr>
              <a:t>União:</a:t>
            </a:r>
          </a:p>
          <a:p>
            <a:pPr marL="254000" lvl="1" indent="-127000">
              <a:lnSpc>
                <a:spcPct val="120000"/>
              </a:lnSpc>
              <a:buClr>
                <a:schemeClr val="dk1"/>
              </a:buClr>
              <a:buSzPts val="1200"/>
              <a:buFont typeface="Arial"/>
              <a:buChar char="•"/>
            </a:pPr>
            <a:r>
              <a:rPr lang="pt-BR" sz="1200" dirty="0">
                <a:solidFill>
                  <a:schemeClr val="dk1"/>
                </a:solidFill>
                <a:latin typeface="Roboto"/>
                <a:ea typeface="Roboto"/>
                <a:cs typeface="Roboto"/>
              </a:rPr>
              <a:t>instituir diretrizes para o desenvolvimento urbano.</a:t>
            </a:r>
          </a:p>
        </p:txBody>
      </p:sp>
      <p:sp>
        <p:nvSpPr>
          <p:cNvPr id="3" name="Retângulo 2"/>
          <p:cNvSpPr/>
          <p:nvPr/>
        </p:nvSpPr>
        <p:spPr>
          <a:xfrm>
            <a:off x="514350" y="3880682"/>
            <a:ext cx="2520000" cy="978729"/>
          </a:xfrm>
          <a:prstGeom prst="rect">
            <a:avLst/>
          </a:prstGeom>
        </p:spPr>
        <p:txBody>
          <a:bodyPr wrap="square">
            <a:spAutoFit/>
          </a:bodyPr>
          <a:lstStyle/>
          <a:p>
            <a:pPr marL="298450" lvl="1" indent="-171450">
              <a:lnSpc>
                <a:spcPct val="120000"/>
              </a:lnSpc>
              <a:buClr>
                <a:schemeClr val="dk1"/>
              </a:buClr>
              <a:buSzPts val="1200"/>
              <a:buFont typeface="Arial" panose="020B0604020202020204" pitchFamily="34" charset="0"/>
              <a:buChar char="•"/>
            </a:pPr>
            <a:r>
              <a:rPr lang="pt-BR" sz="1200" dirty="0">
                <a:solidFill>
                  <a:schemeClr val="dk1"/>
                </a:solidFill>
                <a:latin typeface="Roboto"/>
                <a:ea typeface="Roboto"/>
                <a:cs typeface="Roboto"/>
              </a:rPr>
              <a:t>ordenar o pleno desenvolvimento das funções sociais da cidade e garantir o bem-estar de seus habitantes.</a:t>
            </a:r>
          </a:p>
        </p:txBody>
      </p:sp>
      <p:sp>
        <p:nvSpPr>
          <p:cNvPr id="4" name="Retângulo 3"/>
          <p:cNvSpPr/>
          <p:nvPr/>
        </p:nvSpPr>
        <p:spPr>
          <a:xfrm>
            <a:off x="5806650" y="3502117"/>
            <a:ext cx="2520000" cy="757130"/>
          </a:xfrm>
          <a:prstGeom prst="rect">
            <a:avLst/>
          </a:prstGeom>
        </p:spPr>
        <p:txBody>
          <a:bodyPr>
            <a:spAutoFit/>
          </a:bodyPr>
          <a:lstStyle/>
          <a:p>
            <a:pPr marL="254000" lvl="1" indent="-127000">
              <a:lnSpc>
                <a:spcPct val="120000"/>
              </a:lnSpc>
              <a:buClr>
                <a:schemeClr val="dk1"/>
              </a:buClr>
              <a:buSzPts val="1200"/>
              <a:buFont typeface="Arial"/>
              <a:buChar char="•"/>
            </a:pPr>
            <a:r>
              <a:rPr lang="pt-BR" sz="1200" dirty="0"/>
              <a:t>passou a exigir que os municípios com população acima de 20 mil habitantes, além de outros, elaborem e apresentem plano de mobilidade urbana.</a:t>
            </a:r>
            <a:endParaRPr lang="pt-BR" sz="1200" dirty="0">
              <a:solidFill>
                <a:schemeClr val="dk1"/>
              </a:solidFill>
              <a:latin typeface="Roboto"/>
              <a:ea typeface="Roboto"/>
              <a:cs typeface="Roboto"/>
            </a:endParaRPr>
          </a:p>
        </p:txBody>
      </p:sp>
      <p:sp>
        <p:nvSpPr>
          <p:cNvPr id="5" name="Retângulo 4"/>
          <p:cNvSpPr/>
          <p:nvPr/>
        </p:nvSpPr>
        <p:spPr>
          <a:xfrm>
            <a:off x="5806650" y="2326466"/>
            <a:ext cx="2520000" cy="757130"/>
          </a:xfrm>
          <a:prstGeom prst="rect">
            <a:avLst/>
          </a:prstGeom>
        </p:spPr>
        <p:txBody>
          <a:bodyPr>
            <a:spAutoFit/>
          </a:bodyPr>
          <a:lstStyle/>
          <a:p>
            <a:pPr marL="254000" lvl="1" indent="-127000">
              <a:lnSpc>
                <a:spcPct val="120000"/>
              </a:lnSpc>
              <a:buClr>
                <a:schemeClr val="dk1"/>
              </a:buClr>
              <a:buSzPts val="1200"/>
              <a:buFont typeface="Arial"/>
              <a:buChar char="•"/>
            </a:pPr>
            <a:r>
              <a:rPr lang="pt-BR" sz="1200" dirty="0"/>
              <a:t>veio cumprir o papel de orientar, instituir diretrizes para a legislação local e regulamentar a política de mobilidade urbana nacional;</a:t>
            </a:r>
          </a:p>
        </p:txBody>
      </p:sp>
    </p:spTree>
  </p:cSld>
  <p:clrMapOvr>
    <a:masterClrMapping/>
  </p:clrMapOvr>
  <p:transition spd="slow">
    <p:wip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Shape 83"/>
        <p:cNvGrpSpPr/>
        <p:nvPr/>
      </p:nvGrpSpPr>
      <p:grpSpPr>
        <a:xfrm>
          <a:off x="0" y="0"/>
          <a:ext cx="0" cy="0"/>
          <a:chOff x="0" y="0"/>
          <a:chExt cx="0" cy="0"/>
        </a:xfrm>
      </p:grpSpPr>
      <p:sp>
        <p:nvSpPr>
          <p:cNvPr id="84" name="Google Shape;84;p14"/>
          <p:cNvSpPr txBox="1"/>
          <p:nvPr/>
        </p:nvSpPr>
        <p:spPr>
          <a:xfrm>
            <a:off x="514350" y="1916087"/>
            <a:ext cx="2814638" cy="1077218"/>
          </a:xfrm>
          <a:prstGeom prst="rect">
            <a:avLst/>
          </a:prstGeom>
          <a:noFill/>
          <a:ln>
            <a:noFill/>
          </a:ln>
        </p:spPr>
        <p:txBody>
          <a:bodyPr spcFirstLastPara="1" wrap="square" lIns="0" tIns="0" rIns="0" bIns="0" anchor="t" anchorCtr="0">
            <a:spAutoFit/>
          </a:bodyPr>
          <a:lstStyle/>
          <a:p>
            <a:pPr lvl="0"/>
            <a:r>
              <a:rPr lang="pt-BR" sz="3500" b="1" dirty="0">
                <a:solidFill>
                  <a:schemeClr val="dk1"/>
                </a:solidFill>
                <a:latin typeface="Roboto"/>
                <a:ea typeface="Roboto"/>
                <a:cs typeface="Roboto"/>
              </a:rPr>
              <a:t>Infraestrutura viária</a:t>
            </a:r>
            <a:endParaRPr sz="3500" b="1" dirty="0">
              <a:solidFill>
                <a:schemeClr val="dk1"/>
              </a:solidFill>
              <a:latin typeface="Roboto"/>
              <a:ea typeface="Roboto"/>
              <a:cs typeface="Roboto"/>
            </a:endParaRPr>
          </a:p>
        </p:txBody>
      </p:sp>
      <p:grpSp>
        <p:nvGrpSpPr>
          <p:cNvPr id="85" name="Google Shape;85;p14"/>
          <p:cNvGrpSpPr/>
          <p:nvPr/>
        </p:nvGrpSpPr>
        <p:grpSpPr>
          <a:xfrm>
            <a:off x="4600575" y="532358"/>
            <a:ext cx="3490256" cy="1242002"/>
            <a:chOff x="0" y="0"/>
            <a:chExt cx="8134500" cy="3312005"/>
          </a:xfrm>
        </p:grpSpPr>
        <p:sp>
          <p:nvSpPr>
            <p:cNvPr id="86" name="Google Shape;86;p14"/>
            <p:cNvSpPr txBox="1"/>
            <p:nvPr/>
          </p:nvSpPr>
          <p:spPr>
            <a:xfrm>
              <a:off x="0" y="0"/>
              <a:ext cx="8134500" cy="697627"/>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 sz="1700" b="1" dirty="0">
                  <a:solidFill>
                    <a:schemeClr val="dk2"/>
                  </a:solidFill>
                  <a:latin typeface="Roboto"/>
                  <a:ea typeface="Roboto"/>
                  <a:sym typeface="Roboto"/>
                </a:rPr>
                <a:t>Investimentos</a:t>
              </a:r>
              <a:endParaRPr sz="700" dirty="0">
                <a:solidFill>
                  <a:schemeClr val="dk2"/>
                </a:solidFill>
              </a:endParaRPr>
            </a:p>
          </p:txBody>
        </p:sp>
        <p:sp>
          <p:nvSpPr>
            <p:cNvPr id="87" name="Google Shape;87;p14"/>
            <p:cNvSpPr txBox="1"/>
            <p:nvPr/>
          </p:nvSpPr>
          <p:spPr>
            <a:xfrm>
              <a:off x="0" y="948280"/>
              <a:ext cx="8134500" cy="2363725"/>
            </a:xfrm>
            <a:prstGeom prst="rect">
              <a:avLst/>
            </a:prstGeom>
            <a:noFill/>
            <a:ln>
              <a:noFill/>
            </a:ln>
          </p:spPr>
          <p:txBody>
            <a:bodyPr spcFirstLastPara="1" wrap="square" lIns="0" tIns="0" rIns="0" bIns="0" anchor="t" anchorCtr="0">
              <a:spAutoFit/>
            </a:bodyPr>
            <a:lstStyle/>
            <a:p>
              <a:pPr lvl="0">
                <a:lnSpc>
                  <a:spcPct val="120000"/>
                </a:lnSpc>
              </a:pPr>
              <a:r>
                <a:rPr lang="pt-BR" sz="1200" dirty="0">
                  <a:solidFill>
                    <a:schemeClr val="dk1"/>
                  </a:solidFill>
                  <a:latin typeface="Roboto"/>
                  <a:ea typeface="Roboto"/>
                  <a:cs typeface="Roboto"/>
                </a:rPr>
                <a:t>Só em 2021, foram cerca de 76 mil metros quadrados de recapeamento asfáltico no município, além da construção de prolongamentos e viadutos. </a:t>
              </a:r>
              <a:endParaRPr sz="1200" dirty="0">
                <a:solidFill>
                  <a:schemeClr val="dk1"/>
                </a:solidFill>
                <a:latin typeface="Roboto"/>
                <a:ea typeface="Roboto"/>
                <a:cs typeface="Roboto"/>
              </a:endParaRPr>
            </a:p>
          </p:txBody>
        </p:sp>
      </p:grpSp>
      <p:grpSp>
        <p:nvGrpSpPr>
          <p:cNvPr id="88" name="Google Shape;88;p14"/>
          <p:cNvGrpSpPr/>
          <p:nvPr/>
        </p:nvGrpSpPr>
        <p:grpSpPr>
          <a:xfrm>
            <a:off x="4593431" y="2341693"/>
            <a:ext cx="3497400" cy="798803"/>
            <a:chOff x="0" y="0"/>
            <a:chExt cx="8153551" cy="2130142"/>
          </a:xfrm>
        </p:grpSpPr>
        <p:sp>
          <p:nvSpPr>
            <p:cNvPr id="89" name="Google Shape;89;p14"/>
            <p:cNvSpPr txBox="1"/>
            <p:nvPr/>
          </p:nvSpPr>
          <p:spPr>
            <a:xfrm>
              <a:off x="19052" y="0"/>
              <a:ext cx="8134499" cy="697627"/>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 sz="1700" b="1" dirty="0">
                  <a:solidFill>
                    <a:schemeClr val="dk2"/>
                  </a:solidFill>
                  <a:latin typeface="Roboto"/>
                  <a:ea typeface="Roboto"/>
                  <a:sym typeface="Roboto"/>
                </a:rPr>
                <a:t>Crescimento populacional</a:t>
              </a:r>
              <a:endParaRPr sz="1700" b="1" dirty="0">
                <a:solidFill>
                  <a:schemeClr val="dk2"/>
                </a:solidFill>
                <a:latin typeface="Roboto"/>
                <a:ea typeface="Roboto"/>
              </a:endParaRPr>
            </a:p>
          </p:txBody>
        </p:sp>
        <p:sp>
          <p:nvSpPr>
            <p:cNvPr id="90" name="Google Shape;90;p14"/>
            <p:cNvSpPr txBox="1"/>
            <p:nvPr/>
          </p:nvSpPr>
          <p:spPr>
            <a:xfrm>
              <a:off x="0" y="948280"/>
              <a:ext cx="8134499" cy="1181862"/>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 sz="1200" dirty="0">
                  <a:solidFill>
                    <a:schemeClr val="dk1"/>
                  </a:solidFill>
                  <a:latin typeface="Roboto"/>
                  <a:ea typeface="Roboto"/>
                  <a:sym typeface="Roboto"/>
                </a:rPr>
                <a:t>+</a:t>
              </a:r>
              <a:r>
                <a:rPr lang="en" sz="1200" dirty="0">
                  <a:solidFill>
                    <a:schemeClr val="dk1"/>
                  </a:solidFill>
                  <a:latin typeface="Roboto"/>
                  <a:ea typeface="Roboto"/>
                  <a:cs typeface="Roboto"/>
                  <a:sym typeface="Roboto"/>
                </a:rPr>
                <a:t>4,5% ou cerca de 10.502 habitantes entre 2017 e 2021.</a:t>
              </a:r>
              <a:endParaRPr sz="1200" dirty="0">
                <a:solidFill>
                  <a:schemeClr val="dk1"/>
                </a:solidFill>
                <a:latin typeface="Roboto"/>
                <a:ea typeface="Roboto"/>
                <a:cs typeface="Roboto"/>
              </a:endParaRPr>
            </a:p>
          </p:txBody>
        </p:sp>
      </p:grpSp>
      <p:grpSp>
        <p:nvGrpSpPr>
          <p:cNvPr id="91" name="Google Shape;91;p14"/>
          <p:cNvGrpSpPr/>
          <p:nvPr/>
        </p:nvGrpSpPr>
        <p:grpSpPr>
          <a:xfrm>
            <a:off x="4593431" y="3714693"/>
            <a:ext cx="3489228" cy="577204"/>
            <a:chOff x="0" y="0"/>
            <a:chExt cx="8134500" cy="1539210"/>
          </a:xfrm>
        </p:grpSpPr>
        <p:sp>
          <p:nvSpPr>
            <p:cNvPr id="92" name="Google Shape;92;p14"/>
            <p:cNvSpPr txBox="1"/>
            <p:nvPr/>
          </p:nvSpPr>
          <p:spPr>
            <a:xfrm>
              <a:off x="0" y="0"/>
              <a:ext cx="8134500" cy="6978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 sz="1700" b="1" u="none" dirty="0">
                  <a:solidFill>
                    <a:schemeClr val="dk2"/>
                  </a:solidFill>
                  <a:latin typeface="Roboto"/>
                  <a:ea typeface="Roboto"/>
                  <a:cs typeface="Roboto"/>
                  <a:sym typeface="Roboto"/>
                </a:rPr>
                <a:t>Frota Motorizada</a:t>
              </a:r>
              <a:endParaRPr sz="700" dirty="0">
                <a:solidFill>
                  <a:schemeClr val="dk2"/>
                </a:solidFill>
              </a:endParaRPr>
            </a:p>
          </p:txBody>
        </p:sp>
        <p:sp>
          <p:nvSpPr>
            <p:cNvPr id="93" name="Google Shape;93;p14"/>
            <p:cNvSpPr txBox="1"/>
            <p:nvPr/>
          </p:nvSpPr>
          <p:spPr>
            <a:xfrm>
              <a:off x="0" y="948280"/>
              <a:ext cx="8134500" cy="590930"/>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 sz="1200" u="none" dirty="0">
                  <a:solidFill>
                    <a:schemeClr val="dk1"/>
                  </a:solidFill>
                  <a:latin typeface="Roboto"/>
                  <a:ea typeface="Roboto"/>
                  <a:cs typeface="Roboto"/>
                  <a:sym typeface="Roboto"/>
                </a:rPr>
                <a:t>+9,3% ou 16.225 veículos no mesmo período </a:t>
              </a:r>
              <a:endParaRPr sz="700" dirty="0">
                <a:solidFill>
                  <a:schemeClr val="dk1"/>
                </a:solidFill>
              </a:endParaRPr>
            </a:p>
          </p:txBody>
        </p:sp>
      </p:grpSp>
      <p:cxnSp>
        <p:nvCxnSpPr>
          <p:cNvPr id="94" name="Google Shape;94;p14"/>
          <p:cNvCxnSpPr/>
          <p:nvPr/>
        </p:nvCxnSpPr>
        <p:spPr>
          <a:xfrm>
            <a:off x="4593431" y="2034449"/>
            <a:ext cx="3497400" cy="0"/>
          </a:xfrm>
          <a:prstGeom prst="straightConnector1">
            <a:avLst/>
          </a:prstGeom>
          <a:noFill/>
          <a:ln w="9525" cap="rnd" cmpd="sng">
            <a:solidFill>
              <a:srgbClr val="000000"/>
            </a:solidFill>
            <a:prstDash val="solid"/>
            <a:round/>
            <a:headEnd type="none" w="sm" len="sm"/>
            <a:tailEnd type="none" w="sm" len="sm"/>
          </a:ln>
        </p:spPr>
      </p:cxnSp>
      <p:cxnSp>
        <p:nvCxnSpPr>
          <p:cNvPr id="95" name="Google Shape;95;p14"/>
          <p:cNvCxnSpPr/>
          <p:nvPr/>
        </p:nvCxnSpPr>
        <p:spPr>
          <a:xfrm>
            <a:off x="4593431" y="3407449"/>
            <a:ext cx="3497400" cy="0"/>
          </a:xfrm>
          <a:prstGeom prst="straightConnector1">
            <a:avLst/>
          </a:prstGeom>
          <a:noFill/>
          <a:ln w="9525" cap="rnd" cmpd="sng">
            <a:solidFill>
              <a:srgbClr val="000000"/>
            </a:solidFill>
            <a:prstDash val="solid"/>
            <a:round/>
            <a:headEnd type="none" w="sm" len="sm"/>
            <a:tailEnd type="none" w="sm" len="sm"/>
          </a:ln>
        </p:spPr>
      </p:cxnSp>
    </p:spTree>
  </p:cSld>
  <p:clrMapOvr>
    <a:masterClrMapping/>
  </p:clrMapOvr>
  <p:transition spd="slow">
    <p:wip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Shape 83"/>
        <p:cNvGrpSpPr/>
        <p:nvPr/>
      </p:nvGrpSpPr>
      <p:grpSpPr>
        <a:xfrm>
          <a:off x="0" y="0"/>
          <a:ext cx="0" cy="0"/>
          <a:chOff x="0" y="0"/>
          <a:chExt cx="0" cy="0"/>
        </a:xfrm>
      </p:grpSpPr>
      <p:sp>
        <p:nvSpPr>
          <p:cNvPr id="84" name="Google Shape;84;p14"/>
          <p:cNvSpPr txBox="1"/>
          <p:nvPr/>
        </p:nvSpPr>
        <p:spPr>
          <a:xfrm>
            <a:off x="2846837" y="295592"/>
            <a:ext cx="3622408" cy="538609"/>
          </a:xfrm>
          <a:prstGeom prst="rect">
            <a:avLst/>
          </a:prstGeom>
          <a:noFill/>
          <a:ln>
            <a:noFill/>
          </a:ln>
        </p:spPr>
        <p:txBody>
          <a:bodyPr spcFirstLastPara="1" wrap="square" lIns="0" tIns="0" rIns="0" bIns="0" anchor="t" anchorCtr="0">
            <a:spAutoFit/>
          </a:bodyPr>
          <a:lstStyle/>
          <a:p>
            <a:pPr lvl="0" algn="ctr"/>
            <a:r>
              <a:rPr lang="pt-BR" sz="3500" b="1" dirty="0">
                <a:solidFill>
                  <a:schemeClr val="dk1"/>
                </a:solidFill>
                <a:latin typeface="Roboto"/>
                <a:ea typeface="Roboto"/>
                <a:cs typeface="Roboto"/>
              </a:rPr>
              <a:t>Frota de Veículos</a:t>
            </a:r>
            <a:endParaRPr sz="3500" b="1" dirty="0">
              <a:solidFill>
                <a:schemeClr val="dk1"/>
              </a:solidFill>
              <a:latin typeface="Roboto"/>
              <a:ea typeface="Roboto"/>
              <a:cs typeface="Roboto"/>
            </a:endParaRPr>
          </a:p>
        </p:txBody>
      </p:sp>
      <p:graphicFrame>
        <p:nvGraphicFramePr>
          <p:cNvPr id="17" name="Gráfico 16" title="l"/>
          <p:cNvGraphicFramePr/>
          <p:nvPr>
            <p:extLst>
              <p:ext uri="{D42A27DB-BD31-4B8C-83A1-F6EECF244321}">
                <p14:modId xmlns:p14="http://schemas.microsoft.com/office/powerpoint/2010/main" val="792421991"/>
              </p:ext>
            </p:extLst>
          </p:nvPr>
        </p:nvGraphicFramePr>
        <p:xfrm>
          <a:off x="1058041" y="1247908"/>
          <a:ext cx="7200000" cy="360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211905361"/>
      </p:ext>
    </p:extLst>
  </p:cSld>
  <p:clrMapOvr>
    <a:masterClrMapping/>
  </p:clrMapOvr>
  <p:transition spd="slow">
    <p:wip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Shape 114"/>
        <p:cNvGrpSpPr/>
        <p:nvPr/>
      </p:nvGrpSpPr>
      <p:grpSpPr>
        <a:xfrm>
          <a:off x="0" y="0"/>
          <a:ext cx="0" cy="0"/>
          <a:chOff x="0" y="0"/>
          <a:chExt cx="0" cy="0"/>
        </a:xfrm>
      </p:grpSpPr>
      <p:sp>
        <p:nvSpPr>
          <p:cNvPr id="116" name="Google Shape;116;p17"/>
          <p:cNvSpPr/>
          <p:nvPr/>
        </p:nvSpPr>
        <p:spPr>
          <a:xfrm>
            <a:off x="-2382" y="-8015"/>
            <a:ext cx="9144000" cy="1262037"/>
          </a:xfrm>
          <a:prstGeom prst="rect">
            <a:avLst/>
          </a:prstGeom>
          <a:solidFill>
            <a:schemeClr val="lt2"/>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dirty="0"/>
          </a:p>
        </p:txBody>
      </p:sp>
      <p:cxnSp>
        <p:nvCxnSpPr>
          <p:cNvPr id="117" name="Google Shape;117;p17"/>
          <p:cNvCxnSpPr>
            <a:cxnSpLocks/>
          </p:cNvCxnSpPr>
          <p:nvPr/>
        </p:nvCxnSpPr>
        <p:spPr>
          <a:xfrm>
            <a:off x="4569618" y="1490996"/>
            <a:ext cx="0" cy="2808946"/>
          </a:xfrm>
          <a:prstGeom prst="straightConnector1">
            <a:avLst/>
          </a:prstGeom>
          <a:noFill/>
          <a:ln w="9525" cap="rnd" cmpd="sng">
            <a:solidFill>
              <a:srgbClr val="000000"/>
            </a:solidFill>
            <a:prstDash val="solid"/>
            <a:round/>
            <a:headEnd type="none" w="sm" len="sm"/>
            <a:tailEnd type="none" w="sm" len="sm"/>
          </a:ln>
        </p:spPr>
      </p:cxnSp>
      <p:sp>
        <p:nvSpPr>
          <p:cNvPr id="118" name="Google Shape;118;p17"/>
          <p:cNvSpPr txBox="1"/>
          <p:nvPr/>
        </p:nvSpPr>
        <p:spPr>
          <a:xfrm>
            <a:off x="1324368" y="157028"/>
            <a:ext cx="6490500" cy="830997"/>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en" sz="4500" b="1" dirty="0">
                <a:solidFill>
                  <a:schemeClr val="lt1"/>
                </a:solidFill>
                <a:latin typeface="Roboto"/>
                <a:ea typeface="Roboto"/>
                <a:cs typeface="Roboto"/>
                <a:sym typeface="Roboto"/>
              </a:rPr>
              <a:t>Perfil das vias</a:t>
            </a:r>
            <a:endParaRPr sz="700" dirty="0">
              <a:solidFill>
                <a:schemeClr val="lt1"/>
              </a:solidFill>
            </a:endParaRPr>
          </a:p>
        </p:txBody>
      </p:sp>
      <p:pic>
        <p:nvPicPr>
          <p:cNvPr id="4" name="Imagem 3">
            <a:extLst>
              <a:ext uri="{FF2B5EF4-FFF2-40B4-BE49-F238E27FC236}">
                <a16:creationId xmlns:a16="http://schemas.microsoft.com/office/drawing/2014/main" id="{BAE16CB9-A12F-13F9-A196-3AF9CA5C30AB}"/>
              </a:ext>
            </a:extLst>
          </p:cNvPr>
          <p:cNvPicPr>
            <a:picLocks noChangeAspect="1"/>
          </p:cNvPicPr>
          <p:nvPr/>
        </p:nvPicPr>
        <p:blipFill>
          <a:blip r:embed="rId3"/>
          <a:stretch>
            <a:fillRect/>
          </a:stretch>
        </p:blipFill>
        <p:spPr>
          <a:xfrm>
            <a:off x="251538" y="1490996"/>
            <a:ext cx="3960000" cy="2691986"/>
          </a:xfrm>
          <a:prstGeom prst="rect">
            <a:avLst/>
          </a:prstGeom>
        </p:spPr>
      </p:pic>
      <p:pic>
        <p:nvPicPr>
          <p:cNvPr id="9" name="Imagem 8">
            <a:extLst>
              <a:ext uri="{FF2B5EF4-FFF2-40B4-BE49-F238E27FC236}">
                <a16:creationId xmlns:a16="http://schemas.microsoft.com/office/drawing/2014/main" id="{ED2DF618-C8A6-41EB-2DF6-A98B1E1BE286}"/>
              </a:ext>
            </a:extLst>
          </p:cNvPr>
          <p:cNvPicPr>
            <a:picLocks noChangeAspect="1"/>
          </p:cNvPicPr>
          <p:nvPr/>
        </p:nvPicPr>
        <p:blipFill>
          <a:blip r:embed="rId4"/>
          <a:stretch>
            <a:fillRect/>
          </a:stretch>
        </p:blipFill>
        <p:spPr>
          <a:xfrm>
            <a:off x="4925584" y="1497670"/>
            <a:ext cx="3960000" cy="2802272"/>
          </a:xfrm>
          <a:prstGeom prst="rect">
            <a:avLst/>
          </a:prstGeom>
        </p:spPr>
      </p:pic>
      <p:sp>
        <p:nvSpPr>
          <p:cNvPr id="11" name="CaixaDeTexto 10">
            <a:extLst>
              <a:ext uri="{FF2B5EF4-FFF2-40B4-BE49-F238E27FC236}">
                <a16:creationId xmlns:a16="http://schemas.microsoft.com/office/drawing/2014/main" id="{398F9CD0-2FFC-3AF1-4982-632536E57AB1}"/>
              </a:ext>
            </a:extLst>
          </p:cNvPr>
          <p:cNvSpPr txBox="1"/>
          <p:nvPr/>
        </p:nvSpPr>
        <p:spPr>
          <a:xfrm>
            <a:off x="3381487" y="4670162"/>
            <a:ext cx="2376262" cy="307777"/>
          </a:xfrm>
          <a:prstGeom prst="rect">
            <a:avLst/>
          </a:prstGeom>
          <a:noFill/>
        </p:spPr>
        <p:txBody>
          <a:bodyPr wrap="square" rtlCol="0">
            <a:spAutoFit/>
          </a:bodyPr>
          <a:lstStyle/>
          <a:p>
            <a:pPr algn="ctr"/>
            <a:r>
              <a:rPr lang="pt-BR" dirty="0"/>
              <a:t>Avenida Dr. Antônio Lobo</a:t>
            </a:r>
          </a:p>
        </p:txBody>
      </p:sp>
    </p:spTree>
    <p:extLst>
      <p:ext uri="{BB962C8B-B14F-4D97-AF65-F5344CB8AC3E}">
        <p14:creationId xmlns:p14="http://schemas.microsoft.com/office/powerpoint/2010/main" val="343293214"/>
      </p:ext>
    </p:extLst>
  </p:cSld>
  <p:clrMapOvr>
    <a:masterClrMapping/>
  </p:clrMapOvr>
  <p:transition spd="slow">
    <p:wip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Shape 203"/>
        <p:cNvGrpSpPr/>
        <p:nvPr/>
      </p:nvGrpSpPr>
      <p:grpSpPr>
        <a:xfrm>
          <a:off x="0" y="0"/>
          <a:ext cx="0" cy="0"/>
          <a:chOff x="0" y="0"/>
          <a:chExt cx="0" cy="0"/>
        </a:xfrm>
      </p:grpSpPr>
      <p:sp>
        <p:nvSpPr>
          <p:cNvPr id="204" name="Google Shape;204;p22"/>
          <p:cNvSpPr/>
          <p:nvPr/>
        </p:nvSpPr>
        <p:spPr>
          <a:xfrm>
            <a:off x="2968861" y="517227"/>
            <a:ext cx="3576600" cy="4112100"/>
          </a:xfrm>
          <a:prstGeom prst="rect">
            <a:avLst/>
          </a:prstGeom>
          <a:solidFill>
            <a:schemeClr val="dk2"/>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dirty="0"/>
          </a:p>
        </p:txBody>
      </p:sp>
      <p:sp>
        <p:nvSpPr>
          <p:cNvPr id="205" name="Google Shape;205;p22"/>
          <p:cNvSpPr txBox="1"/>
          <p:nvPr/>
        </p:nvSpPr>
        <p:spPr>
          <a:xfrm>
            <a:off x="514350" y="858074"/>
            <a:ext cx="2212800" cy="769441"/>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 sz="2500" b="1" dirty="0">
                <a:solidFill>
                  <a:schemeClr val="dk1"/>
                </a:solidFill>
                <a:latin typeface="Roboto"/>
                <a:ea typeface="Roboto"/>
                <a:cs typeface="Roboto"/>
                <a:sym typeface="Roboto"/>
              </a:rPr>
              <a:t>Outros Levantamentos</a:t>
            </a:r>
            <a:endParaRPr sz="700" dirty="0">
              <a:solidFill>
                <a:schemeClr val="dk1"/>
              </a:solidFill>
            </a:endParaRPr>
          </a:p>
        </p:txBody>
      </p:sp>
      <p:sp>
        <p:nvSpPr>
          <p:cNvPr id="206" name="Google Shape;206;p22"/>
          <p:cNvSpPr txBox="1"/>
          <p:nvPr/>
        </p:nvSpPr>
        <p:spPr>
          <a:xfrm>
            <a:off x="3491880" y="858074"/>
            <a:ext cx="2773169" cy="2326791"/>
          </a:xfrm>
          <a:prstGeom prst="rect">
            <a:avLst/>
          </a:prstGeom>
          <a:noFill/>
          <a:ln>
            <a:noFill/>
          </a:ln>
        </p:spPr>
        <p:txBody>
          <a:bodyPr spcFirstLastPara="1" wrap="square" lIns="0" tIns="0" rIns="0" bIns="0" anchor="t" anchorCtr="0">
            <a:spAutoFit/>
          </a:bodyPr>
          <a:lstStyle/>
          <a:p>
            <a:pPr marL="285750" indent="-285750">
              <a:lnSpc>
                <a:spcPct val="120000"/>
              </a:lnSpc>
              <a:buClr>
                <a:schemeClr val="bg1"/>
              </a:buClr>
              <a:buFont typeface="Wingdings" panose="05000000000000000000" pitchFamily="2" charset="2"/>
              <a:buChar char="q"/>
            </a:pPr>
            <a:r>
              <a:rPr lang="en" sz="1800" dirty="0">
                <a:solidFill>
                  <a:schemeClr val="lt1"/>
                </a:solidFill>
                <a:latin typeface="Roboto"/>
                <a:ea typeface="Roboto"/>
                <a:cs typeface="Roboto"/>
                <a:sym typeface="Roboto"/>
              </a:rPr>
              <a:t>Pontos de parada </a:t>
            </a:r>
            <a:r>
              <a:rPr lang="en" sz="1800" dirty="0">
                <a:solidFill>
                  <a:schemeClr val="lt1"/>
                </a:solidFill>
                <a:latin typeface="Roboto"/>
                <a:ea typeface="Roboto"/>
                <a:sym typeface="Roboto"/>
              </a:rPr>
              <a:t>de ônibus;</a:t>
            </a:r>
          </a:p>
          <a:p>
            <a:pPr marL="285750" indent="-285750">
              <a:lnSpc>
                <a:spcPct val="120000"/>
              </a:lnSpc>
              <a:buClr>
                <a:schemeClr val="bg1"/>
              </a:buClr>
              <a:buFont typeface="Wingdings" panose="05000000000000000000" pitchFamily="2" charset="2"/>
              <a:buChar char="q"/>
            </a:pPr>
            <a:r>
              <a:rPr lang="en" sz="1800" dirty="0">
                <a:solidFill>
                  <a:schemeClr val="lt1"/>
                </a:solidFill>
                <a:latin typeface="Roboto"/>
                <a:ea typeface="Roboto"/>
                <a:sym typeface="Roboto"/>
              </a:rPr>
              <a:t>Pontos de Táxi;</a:t>
            </a:r>
          </a:p>
          <a:p>
            <a:pPr marL="285750" indent="-285750">
              <a:lnSpc>
                <a:spcPct val="120000"/>
              </a:lnSpc>
              <a:buClr>
                <a:schemeClr val="bg1"/>
              </a:buClr>
              <a:buFont typeface="Wingdings" panose="05000000000000000000" pitchFamily="2" charset="2"/>
              <a:buChar char="q"/>
            </a:pPr>
            <a:r>
              <a:rPr lang="en" sz="1800" dirty="0">
                <a:solidFill>
                  <a:schemeClr val="lt1"/>
                </a:solidFill>
                <a:latin typeface="Roboto"/>
                <a:ea typeface="Roboto"/>
                <a:sym typeface="Roboto"/>
              </a:rPr>
              <a:t>Estacionamentos;</a:t>
            </a:r>
          </a:p>
          <a:p>
            <a:pPr marL="285750" indent="-285750">
              <a:lnSpc>
                <a:spcPct val="120000"/>
              </a:lnSpc>
              <a:buClr>
                <a:schemeClr val="bg1"/>
              </a:buClr>
              <a:buFont typeface="Wingdings" panose="05000000000000000000" pitchFamily="2" charset="2"/>
              <a:buChar char="q"/>
            </a:pPr>
            <a:r>
              <a:rPr lang="pt-BR" sz="1800" dirty="0">
                <a:solidFill>
                  <a:schemeClr val="lt1"/>
                </a:solidFill>
                <a:latin typeface="Roboto"/>
                <a:ea typeface="Roboto"/>
                <a:sym typeface="Roboto"/>
              </a:rPr>
              <a:t>S</a:t>
            </a:r>
            <a:r>
              <a:rPr lang="en" sz="1800" dirty="0">
                <a:solidFill>
                  <a:schemeClr val="lt1"/>
                </a:solidFill>
                <a:latin typeface="Roboto"/>
                <a:ea typeface="Roboto"/>
                <a:sym typeface="Roboto"/>
              </a:rPr>
              <a:t>entido de circulação das vias; e </a:t>
            </a:r>
          </a:p>
          <a:p>
            <a:pPr marL="285750" indent="-285750">
              <a:lnSpc>
                <a:spcPct val="120000"/>
              </a:lnSpc>
              <a:buClr>
                <a:schemeClr val="bg1"/>
              </a:buClr>
              <a:buFont typeface="Wingdings" panose="05000000000000000000" pitchFamily="2" charset="2"/>
              <a:buChar char="q"/>
            </a:pPr>
            <a:r>
              <a:rPr lang="en" sz="1800" dirty="0">
                <a:solidFill>
                  <a:schemeClr val="lt1"/>
                </a:solidFill>
                <a:latin typeface="Roboto"/>
                <a:ea typeface="Roboto"/>
                <a:sym typeface="Roboto"/>
              </a:rPr>
              <a:t>Semáforos existente.</a:t>
            </a:r>
          </a:p>
        </p:txBody>
      </p:sp>
      <p:pic>
        <p:nvPicPr>
          <p:cNvPr id="207" name="Google Shape;207;p22"/>
          <p:cNvPicPr preferRelativeResize="0"/>
          <p:nvPr/>
        </p:nvPicPr>
        <p:blipFill>
          <a:blip r:embed="rId3"/>
          <a:srcRect l="10531" r="10531"/>
          <a:stretch/>
        </p:blipFill>
        <p:spPr>
          <a:xfrm>
            <a:off x="6545496" y="517227"/>
            <a:ext cx="2598503" cy="4114803"/>
          </a:xfrm>
          <a:prstGeom prst="rect">
            <a:avLst/>
          </a:prstGeom>
          <a:noFill/>
          <a:ln>
            <a:noFill/>
          </a:ln>
        </p:spPr>
      </p:pic>
    </p:spTree>
  </p:cSld>
  <p:clrMapOvr>
    <a:masterClrMapping/>
  </p:clrMapOvr>
  <p:transition spd="slow">
    <p:wip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Shape 99"/>
        <p:cNvGrpSpPr/>
        <p:nvPr/>
      </p:nvGrpSpPr>
      <p:grpSpPr>
        <a:xfrm>
          <a:off x="0" y="0"/>
          <a:ext cx="0" cy="0"/>
          <a:chOff x="0" y="0"/>
          <a:chExt cx="0" cy="0"/>
        </a:xfrm>
      </p:grpSpPr>
      <p:sp>
        <p:nvSpPr>
          <p:cNvPr id="100" name="Google Shape;100;p15"/>
          <p:cNvSpPr/>
          <p:nvPr/>
        </p:nvSpPr>
        <p:spPr>
          <a:xfrm>
            <a:off x="4423391" y="0"/>
            <a:ext cx="4720800" cy="5143500"/>
          </a:xfrm>
          <a:prstGeom prst="rect">
            <a:avLst/>
          </a:prstGeom>
          <a:solidFill>
            <a:schemeClr val="dk2"/>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dirty="0"/>
          </a:p>
        </p:txBody>
      </p:sp>
      <p:sp>
        <p:nvSpPr>
          <p:cNvPr id="101" name="Google Shape;101;p15"/>
          <p:cNvSpPr txBox="1"/>
          <p:nvPr/>
        </p:nvSpPr>
        <p:spPr>
          <a:xfrm>
            <a:off x="6372200" y="627534"/>
            <a:ext cx="2662200" cy="692497"/>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 sz="4500" b="1" dirty="0">
                <a:solidFill>
                  <a:schemeClr val="lt1"/>
                </a:solidFill>
                <a:latin typeface="Roboto"/>
                <a:ea typeface="Roboto"/>
                <a:cs typeface="Roboto"/>
                <a:sym typeface="Roboto"/>
              </a:rPr>
              <a:t>Acidentes</a:t>
            </a:r>
            <a:endParaRPr sz="700" dirty="0">
              <a:solidFill>
                <a:schemeClr val="lt1"/>
              </a:solidFill>
            </a:endParaRPr>
          </a:p>
        </p:txBody>
      </p:sp>
      <p:sp>
        <p:nvSpPr>
          <p:cNvPr id="102" name="Google Shape;102;p15"/>
          <p:cNvSpPr txBox="1"/>
          <p:nvPr/>
        </p:nvSpPr>
        <p:spPr>
          <a:xfrm>
            <a:off x="5647334" y="2479853"/>
            <a:ext cx="3278249" cy="941796"/>
          </a:xfrm>
          <a:prstGeom prst="rect">
            <a:avLst/>
          </a:prstGeom>
          <a:noFill/>
          <a:ln>
            <a:noFill/>
          </a:ln>
        </p:spPr>
        <p:txBody>
          <a:bodyPr spcFirstLastPara="1" wrap="square" lIns="0" tIns="0" rIns="0" bIns="0" anchor="t" anchorCtr="0">
            <a:spAutoFit/>
          </a:bodyPr>
          <a:lstStyle/>
          <a:p>
            <a:pPr algn="r">
              <a:lnSpc>
                <a:spcPct val="120000"/>
              </a:lnSpc>
            </a:pPr>
            <a:r>
              <a:rPr lang="pt-BR" sz="1700" dirty="0">
                <a:solidFill>
                  <a:schemeClr val="lt1"/>
                </a:solidFill>
                <a:latin typeface="Roboto"/>
                <a:ea typeface="Roboto"/>
                <a:cs typeface="Roboto"/>
              </a:rPr>
              <a:t>.</a:t>
            </a:r>
          </a:p>
          <a:p>
            <a:pPr lvl="0" algn="r">
              <a:lnSpc>
                <a:spcPct val="120000"/>
              </a:lnSpc>
            </a:pPr>
            <a:r>
              <a:rPr lang="pt-BR" sz="1700" dirty="0">
                <a:solidFill>
                  <a:schemeClr val="lt1"/>
                </a:solidFill>
                <a:latin typeface="Roboto"/>
                <a:ea typeface="Roboto"/>
                <a:cs typeface="Roboto"/>
                <a:sym typeface="Roboto"/>
              </a:rPr>
              <a:t> </a:t>
            </a:r>
            <a:endParaRPr lang="pt-BR" sz="1700" dirty="0">
              <a:solidFill>
                <a:schemeClr val="lt1"/>
              </a:solidFill>
              <a:latin typeface="Roboto"/>
              <a:ea typeface="Roboto"/>
              <a:cs typeface="Roboto"/>
            </a:endParaRPr>
          </a:p>
          <a:p>
            <a:pPr marL="0" marR="0" lvl="0" indent="0" algn="l" rtl="0">
              <a:lnSpc>
                <a:spcPct val="120005"/>
              </a:lnSpc>
              <a:spcBef>
                <a:spcPts val="0"/>
              </a:spcBef>
              <a:spcAft>
                <a:spcPts val="0"/>
              </a:spcAft>
              <a:buNone/>
            </a:pPr>
            <a:endParaRPr sz="1700" dirty="0">
              <a:solidFill>
                <a:schemeClr val="lt1"/>
              </a:solidFill>
              <a:latin typeface="Roboto"/>
              <a:ea typeface="Roboto"/>
              <a:cs typeface="Roboto"/>
            </a:endParaRPr>
          </a:p>
        </p:txBody>
      </p:sp>
      <p:pic>
        <p:nvPicPr>
          <p:cNvPr id="9" name="Espaço Reservado para Imagem 8">
            <a:extLst>
              <a:ext uri="{FF2B5EF4-FFF2-40B4-BE49-F238E27FC236}">
                <a16:creationId xmlns:a16="http://schemas.microsoft.com/office/drawing/2014/main" id="{A0705CD8-8631-F820-89B6-6CB4A488D9B8}"/>
              </a:ext>
            </a:extLst>
          </p:cNvPr>
          <p:cNvPicPr>
            <a:picLocks noGrp="1" noChangeAspect="1"/>
          </p:cNvPicPr>
          <p:nvPr>
            <p:ph type="pic" idx="2"/>
          </p:nvPr>
        </p:nvPicPr>
        <p:blipFill>
          <a:blip r:embed="rId3"/>
          <a:srcRect l="22171" r="22171"/>
          <a:stretch>
            <a:fillRect/>
          </a:stretch>
        </p:blipFill>
        <p:spPr/>
      </p:pic>
    </p:spTree>
  </p:cSld>
  <p:clrMapOvr>
    <a:masterClrMapping/>
  </p:clrMapOvr>
  <p:transition spd="slow">
    <p:wip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Shape 220"/>
        <p:cNvGrpSpPr/>
        <p:nvPr/>
      </p:nvGrpSpPr>
      <p:grpSpPr>
        <a:xfrm>
          <a:off x="0" y="0"/>
          <a:ext cx="0" cy="0"/>
          <a:chOff x="0" y="0"/>
          <a:chExt cx="0" cy="0"/>
        </a:xfrm>
      </p:grpSpPr>
      <p:grpSp>
        <p:nvGrpSpPr>
          <p:cNvPr id="221" name="Google Shape;221;p24"/>
          <p:cNvGrpSpPr/>
          <p:nvPr/>
        </p:nvGrpSpPr>
        <p:grpSpPr>
          <a:xfrm>
            <a:off x="721351" y="555562"/>
            <a:ext cx="2482498" cy="2145729"/>
            <a:chOff x="0" y="0"/>
            <a:chExt cx="6159600" cy="5721943"/>
          </a:xfrm>
        </p:grpSpPr>
        <p:sp>
          <p:nvSpPr>
            <p:cNvPr id="222" name="Google Shape;222;p24"/>
            <p:cNvSpPr txBox="1"/>
            <p:nvPr/>
          </p:nvSpPr>
          <p:spPr>
            <a:xfrm>
              <a:off x="0" y="2176357"/>
              <a:ext cx="6159600" cy="3545586"/>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pt-BR" sz="1800" dirty="0">
                  <a:solidFill>
                    <a:schemeClr val="dk1"/>
                  </a:solidFill>
                  <a:latin typeface="Roboto"/>
                  <a:ea typeface="Roboto"/>
                  <a:cs typeface="Roboto"/>
                  <a:sym typeface="Roboto"/>
                </a:rPr>
                <a:t>d</a:t>
              </a:r>
              <a:r>
                <a:rPr lang="pt-BR" sz="1800" dirty="0" smtClean="0">
                  <a:solidFill>
                    <a:schemeClr val="dk1"/>
                  </a:solidFill>
                  <a:latin typeface="Roboto"/>
                  <a:ea typeface="Roboto"/>
                  <a:cs typeface="Roboto"/>
                  <a:sym typeface="Roboto"/>
                </a:rPr>
                <a:t>e </a:t>
              </a:r>
              <a:r>
                <a:rPr lang="pt-BR" sz="1800" dirty="0">
                  <a:solidFill>
                    <a:schemeClr val="dk1"/>
                  </a:solidFill>
                  <a:latin typeface="Roboto"/>
                  <a:ea typeface="Roboto"/>
                  <a:cs typeface="Roboto"/>
                  <a:sym typeface="Roboto"/>
                </a:rPr>
                <a:t>mortes no mundo em decorrência de acidentes de trânsito por ano</a:t>
              </a:r>
              <a:r>
                <a:rPr lang="en" sz="1800" dirty="0">
                  <a:solidFill>
                    <a:schemeClr val="dk1"/>
                  </a:solidFill>
                  <a:latin typeface="Roboto"/>
                  <a:ea typeface="Roboto"/>
                  <a:cs typeface="Roboto"/>
                  <a:sym typeface="Roboto"/>
                </a:rPr>
                <a:t>.</a:t>
              </a:r>
            </a:p>
          </p:txBody>
        </p:sp>
        <p:sp>
          <p:nvSpPr>
            <p:cNvPr id="223" name="Google Shape;223;p24"/>
            <p:cNvSpPr txBox="1"/>
            <p:nvPr/>
          </p:nvSpPr>
          <p:spPr>
            <a:xfrm>
              <a:off x="0" y="111707"/>
              <a:ext cx="5857502" cy="1436291"/>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 sz="3500" b="1" dirty="0">
                  <a:solidFill>
                    <a:schemeClr val="dk1"/>
                  </a:solidFill>
                  <a:latin typeface="Roboto"/>
                  <a:ea typeface="Roboto"/>
                  <a:cs typeface="Roboto"/>
                  <a:sym typeface="Roboto"/>
                </a:rPr>
                <a:t>1,25 milhão</a:t>
              </a:r>
              <a:endParaRPr sz="700" dirty="0">
                <a:solidFill>
                  <a:schemeClr val="dk1"/>
                </a:solidFill>
              </a:endParaRPr>
            </a:p>
          </p:txBody>
        </p:sp>
        <p:cxnSp>
          <p:nvCxnSpPr>
            <p:cNvPr id="224" name="Google Shape;224;p24"/>
            <p:cNvCxnSpPr/>
            <p:nvPr/>
          </p:nvCxnSpPr>
          <p:spPr>
            <a:xfrm>
              <a:off x="0" y="0"/>
              <a:ext cx="5857500" cy="0"/>
            </a:xfrm>
            <a:prstGeom prst="straightConnector1">
              <a:avLst/>
            </a:prstGeom>
            <a:noFill/>
            <a:ln w="12700" cap="rnd" cmpd="sng">
              <a:solidFill>
                <a:schemeClr val="dk1"/>
              </a:solidFill>
              <a:prstDash val="solid"/>
              <a:round/>
              <a:headEnd type="none" w="sm" len="sm"/>
              <a:tailEnd type="none" w="sm" len="sm"/>
            </a:ln>
          </p:spPr>
        </p:cxnSp>
        <p:cxnSp>
          <p:nvCxnSpPr>
            <p:cNvPr id="225" name="Google Shape;225;p24"/>
            <p:cNvCxnSpPr/>
            <p:nvPr/>
          </p:nvCxnSpPr>
          <p:spPr>
            <a:xfrm>
              <a:off x="0" y="1786467"/>
              <a:ext cx="5857500" cy="0"/>
            </a:xfrm>
            <a:prstGeom prst="straightConnector1">
              <a:avLst/>
            </a:prstGeom>
            <a:noFill/>
            <a:ln w="12700" cap="rnd" cmpd="sng">
              <a:solidFill>
                <a:schemeClr val="dk1"/>
              </a:solidFill>
              <a:prstDash val="solid"/>
              <a:round/>
              <a:headEnd type="none" w="sm" len="sm"/>
              <a:tailEnd type="none" w="sm" len="sm"/>
            </a:ln>
          </p:spPr>
        </p:cxnSp>
      </p:grpSp>
      <p:grpSp>
        <p:nvGrpSpPr>
          <p:cNvPr id="226" name="Google Shape;226;p24"/>
          <p:cNvGrpSpPr/>
          <p:nvPr/>
        </p:nvGrpSpPr>
        <p:grpSpPr>
          <a:xfrm>
            <a:off x="3388754" y="1860758"/>
            <a:ext cx="2309850" cy="1813330"/>
            <a:chOff x="0" y="0"/>
            <a:chExt cx="6159600" cy="4835546"/>
          </a:xfrm>
        </p:grpSpPr>
        <p:sp>
          <p:nvSpPr>
            <p:cNvPr id="227" name="Google Shape;227;p24"/>
            <p:cNvSpPr txBox="1"/>
            <p:nvPr/>
          </p:nvSpPr>
          <p:spPr>
            <a:xfrm>
              <a:off x="0" y="2176357"/>
              <a:ext cx="6159600" cy="2659189"/>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pt-BR" sz="1800" dirty="0">
                  <a:solidFill>
                    <a:schemeClr val="dk1"/>
                  </a:solidFill>
                  <a:latin typeface="Roboto"/>
                  <a:ea typeface="Roboto"/>
                  <a:cs typeface="Roboto"/>
                  <a:sym typeface="Roboto"/>
                </a:rPr>
                <a:t>d</a:t>
              </a:r>
              <a:r>
                <a:rPr lang="pt-BR" sz="1800" dirty="0" smtClean="0">
                  <a:solidFill>
                    <a:schemeClr val="dk1"/>
                  </a:solidFill>
                  <a:latin typeface="Roboto"/>
                  <a:ea typeface="Roboto"/>
                  <a:cs typeface="Roboto"/>
                  <a:sym typeface="Roboto"/>
                </a:rPr>
                <a:t>as </a:t>
              </a:r>
              <a:r>
                <a:rPr lang="pt-BR" sz="1800" dirty="0">
                  <a:solidFill>
                    <a:schemeClr val="dk1"/>
                  </a:solidFill>
                  <a:latin typeface="Roboto"/>
                  <a:ea typeface="Roboto"/>
                  <a:cs typeface="Roboto"/>
                  <a:sym typeface="Roboto"/>
                </a:rPr>
                <a:t>vítimas são pedestres, ciclistas e motociclistas</a:t>
              </a:r>
              <a:r>
                <a:rPr lang="en" sz="1800" dirty="0">
                  <a:solidFill>
                    <a:schemeClr val="dk1"/>
                  </a:solidFill>
                  <a:latin typeface="Roboto"/>
                  <a:ea typeface="Roboto"/>
                  <a:cs typeface="Roboto"/>
                  <a:sym typeface="Roboto"/>
                </a:rPr>
                <a:t>.</a:t>
              </a:r>
              <a:endParaRPr sz="700" dirty="0">
                <a:solidFill>
                  <a:schemeClr val="dk1"/>
                </a:solidFill>
              </a:endParaRPr>
            </a:p>
          </p:txBody>
        </p:sp>
        <p:sp>
          <p:nvSpPr>
            <p:cNvPr id="228" name="Google Shape;228;p24"/>
            <p:cNvSpPr txBox="1"/>
            <p:nvPr/>
          </p:nvSpPr>
          <p:spPr>
            <a:xfrm>
              <a:off x="0" y="111707"/>
              <a:ext cx="5857500" cy="14367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 sz="3500" b="1" dirty="0">
                  <a:solidFill>
                    <a:schemeClr val="dk1"/>
                  </a:solidFill>
                  <a:latin typeface="Roboto"/>
                  <a:ea typeface="Roboto"/>
                  <a:cs typeface="Roboto"/>
                  <a:sym typeface="Roboto"/>
                </a:rPr>
                <a:t>49%</a:t>
              </a:r>
              <a:endParaRPr sz="700" dirty="0">
                <a:solidFill>
                  <a:schemeClr val="dk1"/>
                </a:solidFill>
              </a:endParaRPr>
            </a:p>
          </p:txBody>
        </p:sp>
        <p:cxnSp>
          <p:nvCxnSpPr>
            <p:cNvPr id="229" name="Google Shape;229;p24"/>
            <p:cNvCxnSpPr/>
            <p:nvPr/>
          </p:nvCxnSpPr>
          <p:spPr>
            <a:xfrm>
              <a:off x="0" y="0"/>
              <a:ext cx="5857500" cy="0"/>
            </a:xfrm>
            <a:prstGeom prst="straightConnector1">
              <a:avLst/>
            </a:prstGeom>
            <a:noFill/>
            <a:ln w="12700" cap="rnd" cmpd="sng">
              <a:solidFill>
                <a:schemeClr val="dk1"/>
              </a:solidFill>
              <a:prstDash val="solid"/>
              <a:round/>
              <a:headEnd type="none" w="sm" len="sm"/>
              <a:tailEnd type="none" w="sm" len="sm"/>
            </a:ln>
          </p:spPr>
        </p:cxnSp>
        <p:cxnSp>
          <p:nvCxnSpPr>
            <p:cNvPr id="230" name="Google Shape;230;p24"/>
            <p:cNvCxnSpPr/>
            <p:nvPr/>
          </p:nvCxnSpPr>
          <p:spPr>
            <a:xfrm>
              <a:off x="0" y="1786467"/>
              <a:ext cx="5857500" cy="0"/>
            </a:xfrm>
            <a:prstGeom prst="straightConnector1">
              <a:avLst/>
            </a:prstGeom>
            <a:noFill/>
            <a:ln w="12700" cap="rnd" cmpd="sng">
              <a:solidFill>
                <a:schemeClr val="dk1"/>
              </a:solidFill>
              <a:prstDash val="solid"/>
              <a:round/>
              <a:headEnd type="none" w="sm" len="sm"/>
              <a:tailEnd type="none" w="sm" len="sm"/>
            </a:ln>
          </p:spPr>
        </p:cxnSp>
      </p:grpSp>
      <p:grpSp>
        <p:nvGrpSpPr>
          <p:cNvPr id="231" name="Google Shape;231;p24"/>
          <p:cNvGrpSpPr/>
          <p:nvPr/>
        </p:nvGrpSpPr>
        <p:grpSpPr>
          <a:xfrm>
            <a:off x="6056157" y="3165954"/>
            <a:ext cx="2548291" cy="1812358"/>
            <a:chOff x="0" y="0"/>
            <a:chExt cx="6310611" cy="4832954"/>
          </a:xfrm>
        </p:grpSpPr>
        <p:cxnSp>
          <p:nvCxnSpPr>
            <p:cNvPr id="232" name="Google Shape;232;p24"/>
            <p:cNvCxnSpPr/>
            <p:nvPr/>
          </p:nvCxnSpPr>
          <p:spPr>
            <a:xfrm>
              <a:off x="151011" y="0"/>
              <a:ext cx="5857500" cy="0"/>
            </a:xfrm>
            <a:prstGeom prst="straightConnector1">
              <a:avLst/>
            </a:prstGeom>
            <a:noFill/>
            <a:ln w="12700" cap="rnd" cmpd="sng">
              <a:solidFill>
                <a:schemeClr val="dk1"/>
              </a:solidFill>
              <a:prstDash val="solid"/>
              <a:round/>
              <a:headEnd type="none" w="sm" len="sm"/>
              <a:tailEnd type="none" w="sm" len="sm"/>
            </a:ln>
          </p:spPr>
        </p:cxnSp>
        <p:cxnSp>
          <p:nvCxnSpPr>
            <p:cNvPr id="233" name="Google Shape;233;p24"/>
            <p:cNvCxnSpPr/>
            <p:nvPr/>
          </p:nvCxnSpPr>
          <p:spPr>
            <a:xfrm>
              <a:off x="151011" y="1783874"/>
              <a:ext cx="5857500" cy="0"/>
            </a:xfrm>
            <a:prstGeom prst="straightConnector1">
              <a:avLst/>
            </a:prstGeom>
            <a:noFill/>
            <a:ln w="12700" cap="rnd" cmpd="sng">
              <a:solidFill>
                <a:schemeClr val="dk1"/>
              </a:solidFill>
              <a:prstDash val="solid"/>
              <a:round/>
              <a:headEnd type="none" w="sm" len="sm"/>
              <a:tailEnd type="none" w="sm" len="sm"/>
            </a:ln>
          </p:spPr>
        </p:cxnSp>
        <p:sp>
          <p:nvSpPr>
            <p:cNvPr id="234" name="Google Shape;234;p24"/>
            <p:cNvSpPr txBox="1"/>
            <p:nvPr/>
          </p:nvSpPr>
          <p:spPr>
            <a:xfrm>
              <a:off x="151011" y="2173765"/>
              <a:ext cx="6159600" cy="2659189"/>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pt-BR" sz="1800" dirty="0" smtClean="0">
                  <a:solidFill>
                    <a:schemeClr val="dk1"/>
                  </a:solidFill>
                  <a:latin typeface="Roboto"/>
                  <a:ea typeface="Roboto"/>
                  <a:cs typeface="Roboto"/>
                  <a:sym typeface="Roboto"/>
                </a:rPr>
                <a:t>de reais é o custo dos acidentes de trânsito no Brasil em 2014.</a:t>
              </a:r>
              <a:endParaRPr sz="700" dirty="0">
                <a:solidFill>
                  <a:schemeClr val="dk1"/>
                </a:solidFill>
              </a:endParaRPr>
            </a:p>
          </p:txBody>
        </p:sp>
        <p:sp>
          <p:nvSpPr>
            <p:cNvPr id="235" name="Google Shape;235;p24"/>
            <p:cNvSpPr txBox="1"/>
            <p:nvPr/>
          </p:nvSpPr>
          <p:spPr>
            <a:xfrm>
              <a:off x="0" y="111707"/>
              <a:ext cx="6159600" cy="143629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 sz="3500" b="1" dirty="0" smtClean="0">
                  <a:solidFill>
                    <a:schemeClr val="dk1"/>
                  </a:solidFill>
                  <a:latin typeface="Roboto"/>
                  <a:ea typeface="Roboto"/>
                  <a:cs typeface="Roboto"/>
                  <a:sym typeface="Roboto"/>
                </a:rPr>
                <a:t>12,8 bilhões</a:t>
              </a:r>
              <a:endParaRPr sz="700" dirty="0">
                <a:solidFill>
                  <a:schemeClr val="dk1"/>
                </a:solidFill>
              </a:endParaRPr>
            </a:p>
          </p:txBody>
        </p:sp>
      </p:grpSp>
    </p:spTree>
    <p:extLst>
      <p:ext uri="{BB962C8B-B14F-4D97-AF65-F5344CB8AC3E}">
        <p14:creationId xmlns:p14="http://schemas.microsoft.com/office/powerpoint/2010/main" val="1773453287"/>
      </p:ext>
    </p:extLst>
  </p:cSld>
  <p:clrMapOvr>
    <a:masterClrMapping/>
  </p:clrMapOvr>
  <p:transition spd="slow">
    <p:wip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Shape 143"/>
        <p:cNvGrpSpPr/>
        <p:nvPr/>
      </p:nvGrpSpPr>
      <p:grpSpPr>
        <a:xfrm>
          <a:off x="0" y="0"/>
          <a:ext cx="0" cy="0"/>
          <a:chOff x="0" y="0"/>
          <a:chExt cx="0" cy="0"/>
        </a:xfrm>
      </p:grpSpPr>
      <p:sp>
        <p:nvSpPr>
          <p:cNvPr id="144" name="Google Shape;144;p19"/>
          <p:cNvSpPr txBox="1"/>
          <p:nvPr/>
        </p:nvSpPr>
        <p:spPr>
          <a:xfrm>
            <a:off x="3442383" y="302236"/>
            <a:ext cx="2261682" cy="118494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 sz="3500" b="1" dirty="0">
                <a:solidFill>
                  <a:schemeClr val="dk1"/>
                </a:solidFill>
                <a:latin typeface="Roboto"/>
                <a:ea typeface="Roboto"/>
                <a:cs typeface="Roboto"/>
                <a:sym typeface="Roboto"/>
              </a:rPr>
              <a:t>Acidentes</a:t>
            </a:r>
          </a:p>
          <a:p>
            <a:pPr marL="0" marR="0" lvl="0" indent="0" algn="ctr" rtl="0">
              <a:lnSpc>
                <a:spcPct val="100000"/>
              </a:lnSpc>
              <a:spcBef>
                <a:spcPts val="0"/>
              </a:spcBef>
              <a:spcAft>
                <a:spcPts val="0"/>
              </a:spcAft>
              <a:buNone/>
            </a:pPr>
            <a:endParaRPr lang="en" sz="3500" b="1" dirty="0">
              <a:solidFill>
                <a:schemeClr val="dk1"/>
              </a:solidFill>
              <a:latin typeface="Roboto"/>
              <a:ea typeface="Roboto"/>
              <a:cs typeface="Roboto"/>
              <a:sym typeface="Roboto"/>
            </a:endParaRPr>
          </a:p>
          <a:p>
            <a:pPr marL="0" marR="0" lvl="0" indent="0" algn="ctr" rtl="0">
              <a:lnSpc>
                <a:spcPct val="100000"/>
              </a:lnSpc>
              <a:spcBef>
                <a:spcPts val="0"/>
              </a:spcBef>
              <a:spcAft>
                <a:spcPts val="0"/>
              </a:spcAft>
              <a:buNone/>
            </a:pPr>
            <a:endParaRPr sz="700" dirty="0">
              <a:solidFill>
                <a:schemeClr val="dk1"/>
              </a:solidFill>
            </a:endParaRPr>
          </a:p>
        </p:txBody>
      </p:sp>
      <p:grpSp>
        <p:nvGrpSpPr>
          <p:cNvPr id="145" name="Google Shape;145;p19"/>
          <p:cNvGrpSpPr/>
          <p:nvPr/>
        </p:nvGrpSpPr>
        <p:grpSpPr>
          <a:xfrm>
            <a:off x="1154280" y="4009819"/>
            <a:ext cx="2304112" cy="510773"/>
            <a:chOff x="0" y="-660717"/>
            <a:chExt cx="6144300" cy="1178713"/>
          </a:xfrm>
        </p:grpSpPr>
        <p:sp>
          <p:nvSpPr>
            <p:cNvPr id="146" name="Google Shape;146;p19"/>
            <p:cNvSpPr txBox="1"/>
            <p:nvPr/>
          </p:nvSpPr>
          <p:spPr>
            <a:xfrm>
              <a:off x="0" y="-660717"/>
              <a:ext cx="6144300" cy="603718"/>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 sz="1700" b="1" dirty="0">
                  <a:solidFill>
                    <a:srgbClr val="C00000"/>
                  </a:solidFill>
                  <a:latin typeface="Roboto"/>
                  <a:ea typeface="Roboto"/>
                  <a:cs typeface="Roboto"/>
                  <a:sym typeface="Roboto"/>
                </a:rPr>
                <a:t>Acidentes</a:t>
              </a:r>
              <a:endParaRPr sz="1700" b="1" dirty="0">
                <a:solidFill>
                  <a:srgbClr val="C00000"/>
                </a:solidFill>
                <a:latin typeface="Roboto"/>
                <a:ea typeface="Roboto"/>
                <a:cs typeface="Roboto"/>
              </a:endParaRPr>
            </a:p>
          </p:txBody>
        </p:sp>
        <p:sp>
          <p:nvSpPr>
            <p:cNvPr id="147" name="Google Shape;147;p19"/>
            <p:cNvSpPr txBox="1"/>
            <p:nvPr/>
          </p:nvSpPr>
          <p:spPr>
            <a:xfrm>
              <a:off x="0" y="6611"/>
              <a:ext cx="6144300" cy="511385"/>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en" sz="1200" dirty="0">
                  <a:solidFill>
                    <a:schemeClr val="dk1"/>
                  </a:solidFill>
                  <a:latin typeface="Roboto"/>
                  <a:ea typeface="Roboto"/>
                  <a:cs typeface="Roboto"/>
                  <a:sym typeface="Roboto"/>
                </a:rPr>
                <a:t>Por tipo de via</a:t>
              </a:r>
              <a:endParaRPr sz="1200" dirty="0">
                <a:solidFill>
                  <a:schemeClr val="dk1"/>
                </a:solidFill>
                <a:latin typeface="Roboto"/>
                <a:ea typeface="Roboto"/>
                <a:cs typeface="Roboto"/>
              </a:endParaRPr>
            </a:p>
          </p:txBody>
        </p:sp>
      </p:grpSp>
      <p:graphicFrame>
        <p:nvGraphicFramePr>
          <p:cNvPr id="21" name="Gráfico 20"/>
          <p:cNvGraphicFramePr>
            <a:graphicFrameLocks/>
          </p:cNvGraphicFramePr>
          <p:nvPr>
            <p:extLst>
              <p:ext uri="{D42A27DB-BD31-4B8C-83A1-F6EECF244321}">
                <p14:modId xmlns:p14="http://schemas.microsoft.com/office/powerpoint/2010/main" val="4161817"/>
              </p:ext>
            </p:extLst>
          </p:nvPr>
        </p:nvGraphicFramePr>
        <p:xfrm>
          <a:off x="866336" y="1116037"/>
          <a:ext cx="2880000" cy="2880000"/>
        </p:xfrm>
        <a:graphic>
          <a:graphicData uri="http://schemas.openxmlformats.org/drawingml/2006/chart">
            <c:chart xmlns:c="http://schemas.openxmlformats.org/drawingml/2006/chart" xmlns:r="http://schemas.openxmlformats.org/officeDocument/2006/relationships" r:id="rId3"/>
          </a:graphicData>
        </a:graphic>
      </p:graphicFrame>
      <p:grpSp>
        <p:nvGrpSpPr>
          <p:cNvPr id="23" name="Google Shape;145;p19"/>
          <p:cNvGrpSpPr/>
          <p:nvPr/>
        </p:nvGrpSpPr>
        <p:grpSpPr>
          <a:xfrm>
            <a:off x="5688056" y="4009819"/>
            <a:ext cx="2304112" cy="526692"/>
            <a:chOff x="0" y="-697453"/>
            <a:chExt cx="6144300" cy="1215449"/>
          </a:xfrm>
        </p:grpSpPr>
        <p:sp>
          <p:nvSpPr>
            <p:cNvPr id="24" name="Google Shape;146;p19"/>
            <p:cNvSpPr txBox="1"/>
            <p:nvPr/>
          </p:nvSpPr>
          <p:spPr>
            <a:xfrm>
              <a:off x="0" y="-697453"/>
              <a:ext cx="6144300" cy="603718"/>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 sz="1700" b="1" dirty="0">
                  <a:solidFill>
                    <a:srgbClr val="C00000"/>
                  </a:solidFill>
                  <a:latin typeface="Roboto"/>
                  <a:ea typeface="Roboto"/>
                  <a:cs typeface="Roboto"/>
                  <a:sym typeface="Roboto"/>
                </a:rPr>
                <a:t>Óbitos</a:t>
              </a:r>
              <a:endParaRPr sz="1700" b="1" dirty="0">
                <a:solidFill>
                  <a:srgbClr val="C00000"/>
                </a:solidFill>
                <a:latin typeface="Roboto"/>
                <a:ea typeface="Roboto"/>
                <a:cs typeface="Roboto"/>
              </a:endParaRPr>
            </a:p>
          </p:txBody>
        </p:sp>
        <p:sp>
          <p:nvSpPr>
            <p:cNvPr id="25" name="Google Shape;147;p19"/>
            <p:cNvSpPr txBox="1"/>
            <p:nvPr/>
          </p:nvSpPr>
          <p:spPr>
            <a:xfrm>
              <a:off x="0" y="6611"/>
              <a:ext cx="6144300" cy="511385"/>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en" sz="1200" dirty="0">
                  <a:solidFill>
                    <a:schemeClr val="dk1"/>
                  </a:solidFill>
                  <a:latin typeface="Roboto"/>
                  <a:ea typeface="Roboto"/>
                  <a:cs typeface="Roboto"/>
                  <a:sym typeface="Roboto"/>
                </a:rPr>
                <a:t>Por tipo de via</a:t>
              </a:r>
              <a:endParaRPr sz="1200" dirty="0">
                <a:solidFill>
                  <a:schemeClr val="dk1"/>
                </a:solidFill>
                <a:latin typeface="Roboto"/>
                <a:ea typeface="Roboto"/>
                <a:cs typeface="Roboto"/>
              </a:endParaRPr>
            </a:p>
          </p:txBody>
        </p:sp>
      </p:grpSp>
      <p:graphicFrame>
        <p:nvGraphicFramePr>
          <p:cNvPr id="26" name="Gráfico 25"/>
          <p:cNvGraphicFramePr/>
          <p:nvPr>
            <p:extLst>
              <p:ext uri="{D42A27DB-BD31-4B8C-83A1-F6EECF244321}">
                <p14:modId xmlns:p14="http://schemas.microsoft.com/office/powerpoint/2010/main" val="4290297121"/>
              </p:ext>
            </p:extLst>
          </p:nvPr>
        </p:nvGraphicFramePr>
        <p:xfrm>
          <a:off x="5400112" y="1131750"/>
          <a:ext cx="2880000" cy="28800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25759238"/>
      </p:ext>
    </p:extLst>
  </p:cSld>
  <p:clrMapOvr>
    <a:masterClrMapping/>
  </p:clrMapOvr>
  <p:transition spd="slow">
    <p:wip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Shape 143"/>
        <p:cNvGrpSpPr/>
        <p:nvPr/>
      </p:nvGrpSpPr>
      <p:grpSpPr>
        <a:xfrm>
          <a:off x="0" y="0"/>
          <a:ext cx="0" cy="0"/>
          <a:chOff x="0" y="0"/>
          <a:chExt cx="0" cy="0"/>
        </a:xfrm>
      </p:grpSpPr>
      <p:sp>
        <p:nvSpPr>
          <p:cNvPr id="144" name="Google Shape;144;p19"/>
          <p:cNvSpPr txBox="1"/>
          <p:nvPr/>
        </p:nvSpPr>
        <p:spPr>
          <a:xfrm>
            <a:off x="3442383" y="302236"/>
            <a:ext cx="2261682" cy="118494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 sz="3500" b="1" dirty="0">
                <a:solidFill>
                  <a:schemeClr val="dk1"/>
                </a:solidFill>
                <a:latin typeface="Roboto"/>
                <a:ea typeface="Roboto"/>
                <a:cs typeface="Roboto"/>
                <a:sym typeface="Roboto"/>
              </a:rPr>
              <a:t>Acidentes</a:t>
            </a:r>
          </a:p>
          <a:p>
            <a:pPr marL="0" marR="0" lvl="0" indent="0" algn="ctr" rtl="0">
              <a:lnSpc>
                <a:spcPct val="100000"/>
              </a:lnSpc>
              <a:spcBef>
                <a:spcPts val="0"/>
              </a:spcBef>
              <a:spcAft>
                <a:spcPts val="0"/>
              </a:spcAft>
              <a:buNone/>
            </a:pPr>
            <a:endParaRPr lang="en" sz="3500" b="1" dirty="0">
              <a:solidFill>
                <a:schemeClr val="dk1"/>
              </a:solidFill>
              <a:latin typeface="Roboto"/>
              <a:ea typeface="Roboto"/>
              <a:cs typeface="Roboto"/>
              <a:sym typeface="Roboto"/>
            </a:endParaRPr>
          </a:p>
          <a:p>
            <a:pPr marL="0" marR="0" lvl="0" indent="0" algn="ctr" rtl="0">
              <a:lnSpc>
                <a:spcPct val="100000"/>
              </a:lnSpc>
              <a:spcBef>
                <a:spcPts val="0"/>
              </a:spcBef>
              <a:spcAft>
                <a:spcPts val="0"/>
              </a:spcAft>
              <a:buNone/>
            </a:pPr>
            <a:endParaRPr sz="700" dirty="0">
              <a:solidFill>
                <a:schemeClr val="dk1"/>
              </a:solidFill>
            </a:endParaRPr>
          </a:p>
        </p:txBody>
      </p:sp>
      <p:grpSp>
        <p:nvGrpSpPr>
          <p:cNvPr id="145" name="Google Shape;145;p19"/>
          <p:cNvGrpSpPr/>
          <p:nvPr/>
        </p:nvGrpSpPr>
        <p:grpSpPr>
          <a:xfrm>
            <a:off x="1154280" y="4009819"/>
            <a:ext cx="2304112" cy="510773"/>
            <a:chOff x="0" y="-660717"/>
            <a:chExt cx="6144300" cy="1178713"/>
          </a:xfrm>
        </p:grpSpPr>
        <p:sp>
          <p:nvSpPr>
            <p:cNvPr id="146" name="Google Shape;146;p19"/>
            <p:cNvSpPr txBox="1"/>
            <p:nvPr/>
          </p:nvSpPr>
          <p:spPr>
            <a:xfrm>
              <a:off x="0" y="-660717"/>
              <a:ext cx="6144300" cy="603718"/>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 sz="1700" b="1" dirty="0">
                  <a:solidFill>
                    <a:schemeClr val="bg2"/>
                  </a:solidFill>
                  <a:latin typeface="Roboto"/>
                  <a:ea typeface="Roboto"/>
                  <a:cs typeface="Roboto"/>
                  <a:sym typeface="Roboto"/>
                </a:rPr>
                <a:t>Acidentes</a:t>
              </a:r>
              <a:endParaRPr sz="1700" b="1" dirty="0">
                <a:solidFill>
                  <a:schemeClr val="bg2"/>
                </a:solidFill>
                <a:latin typeface="Roboto"/>
                <a:ea typeface="Roboto"/>
                <a:cs typeface="Roboto"/>
              </a:endParaRPr>
            </a:p>
          </p:txBody>
        </p:sp>
        <p:sp>
          <p:nvSpPr>
            <p:cNvPr id="147" name="Google Shape;147;p19"/>
            <p:cNvSpPr txBox="1"/>
            <p:nvPr/>
          </p:nvSpPr>
          <p:spPr>
            <a:xfrm>
              <a:off x="0" y="6611"/>
              <a:ext cx="6144300" cy="511385"/>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en" sz="1200" dirty="0">
                  <a:solidFill>
                    <a:schemeClr val="dk1"/>
                  </a:solidFill>
                  <a:latin typeface="Roboto"/>
                  <a:ea typeface="Roboto"/>
                  <a:cs typeface="Roboto"/>
                  <a:sym typeface="Roboto"/>
                </a:rPr>
                <a:t>Por tipo de modal</a:t>
              </a:r>
              <a:endParaRPr sz="1200" dirty="0">
                <a:solidFill>
                  <a:schemeClr val="dk1"/>
                </a:solidFill>
                <a:latin typeface="Roboto"/>
                <a:ea typeface="Roboto"/>
                <a:cs typeface="Roboto"/>
              </a:endParaRPr>
            </a:p>
          </p:txBody>
        </p:sp>
      </p:grpSp>
      <p:grpSp>
        <p:nvGrpSpPr>
          <p:cNvPr id="23" name="Google Shape;145;p19"/>
          <p:cNvGrpSpPr/>
          <p:nvPr/>
        </p:nvGrpSpPr>
        <p:grpSpPr>
          <a:xfrm>
            <a:off x="5688056" y="4009819"/>
            <a:ext cx="2304112" cy="526692"/>
            <a:chOff x="0" y="-697453"/>
            <a:chExt cx="6144300" cy="1215449"/>
          </a:xfrm>
        </p:grpSpPr>
        <p:sp>
          <p:nvSpPr>
            <p:cNvPr id="24" name="Google Shape;146;p19"/>
            <p:cNvSpPr txBox="1"/>
            <p:nvPr/>
          </p:nvSpPr>
          <p:spPr>
            <a:xfrm>
              <a:off x="0" y="-697453"/>
              <a:ext cx="6144300" cy="603718"/>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 sz="1700" b="1" dirty="0">
                  <a:solidFill>
                    <a:schemeClr val="bg2"/>
                  </a:solidFill>
                  <a:latin typeface="Roboto"/>
                  <a:ea typeface="Roboto"/>
                  <a:cs typeface="Roboto"/>
                  <a:sym typeface="Roboto"/>
                </a:rPr>
                <a:t>Óbitos</a:t>
              </a:r>
              <a:endParaRPr sz="1700" b="1" dirty="0">
                <a:solidFill>
                  <a:schemeClr val="bg2"/>
                </a:solidFill>
                <a:latin typeface="Roboto"/>
                <a:ea typeface="Roboto"/>
                <a:cs typeface="Roboto"/>
              </a:endParaRPr>
            </a:p>
          </p:txBody>
        </p:sp>
        <p:sp>
          <p:nvSpPr>
            <p:cNvPr id="25" name="Google Shape;147;p19"/>
            <p:cNvSpPr txBox="1"/>
            <p:nvPr/>
          </p:nvSpPr>
          <p:spPr>
            <a:xfrm>
              <a:off x="0" y="6611"/>
              <a:ext cx="6144300" cy="511385"/>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en" sz="1200" dirty="0">
                  <a:solidFill>
                    <a:schemeClr val="dk1"/>
                  </a:solidFill>
                  <a:latin typeface="Roboto"/>
                  <a:ea typeface="Roboto"/>
                  <a:cs typeface="Roboto"/>
                  <a:sym typeface="Roboto"/>
                </a:rPr>
                <a:t>Por tipo de modal</a:t>
              </a:r>
              <a:endParaRPr sz="1200" dirty="0">
                <a:solidFill>
                  <a:schemeClr val="dk1"/>
                </a:solidFill>
                <a:latin typeface="Roboto"/>
                <a:ea typeface="Roboto"/>
                <a:cs typeface="Roboto"/>
              </a:endParaRPr>
            </a:p>
          </p:txBody>
        </p:sp>
      </p:grpSp>
      <p:graphicFrame>
        <p:nvGraphicFramePr>
          <p:cNvPr id="12" name="Gráfico 11"/>
          <p:cNvGraphicFramePr/>
          <p:nvPr>
            <p:extLst>
              <p:ext uri="{D42A27DB-BD31-4B8C-83A1-F6EECF244321}">
                <p14:modId xmlns:p14="http://schemas.microsoft.com/office/powerpoint/2010/main" val="1095017240"/>
              </p:ext>
            </p:extLst>
          </p:nvPr>
        </p:nvGraphicFramePr>
        <p:xfrm>
          <a:off x="866336" y="1147829"/>
          <a:ext cx="2880000" cy="287972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Gráfico 12"/>
          <p:cNvGraphicFramePr/>
          <p:nvPr>
            <p:extLst>
              <p:ext uri="{D42A27DB-BD31-4B8C-83A1-F6EECF244321}">
                <p14:modId xmlns:p14="http://schemas.microsoft.com/office/powerpoint/2010/main" val="4085863863"/>
              </p:ext>
            </p:extLst>
          </p:nvPr>
        </p:nvGraphicFramePr>
        <p:xfrm>
          <a:off x="5400112" y="1084296"/>
          <a:ext cx="2880000" cy="287972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458578132"/>
      </p:ext>
    </p:extLst>
  </p:cSld>
  <p:clrMapOvr>
    <a:masterClrMapping/>
  </p:clrMapOvr>
  <p:transition spd="slow">
    <p:wip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Shape 143"/>
        <p:cNvGrpSpPr/>
        <p:nvPr/>
      </p:nvGrpSpPr>
      <p:grpSpPr>
        <a:xfrm>
          <a:off x="0" y="0"/>
          <a:ext cx="0" cy="0"/>
          <a:chOff x="0" y="0"/>
          <a:chExt cx="0" cy="0"/>
        </a:xfrm>
      </p:grpSpPr>
      <p:sp>
        <p:nvSpPr>
          <p:cNvPr id="144" name="Google Shape;144;p19"/>
          <p:cNvSpPr txBox="1"/>
          <p:nvPr/>
        </p:nvSpPr>
        <p:spPr>
          <a:xfrm>
            <a:off x="3442383" y="302236"/>
            <a:ext cx="2261682" cy="118494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 sz="3500" b="1" dirty="0">
                <a:solidFill>
                  <a:schemeClr val="dk1"/>
                </a:solidFill>
                <a:latin typeface="Roboto"/>
                <a:ea typeface="Roboto"/>
                <a:cs typeface="Roboto"/>
                <a:sym typeface="Roboto"/>
              </a:rPr>
              <a:t>Acidentes</a:t>
            </a:r>
          </a:p>
          <a:p>
            <a:pPr marL="0" marR="0" lvl="0" indent="0" algn="ctr" rtl="0">
              <a:lnSpc>
                <a:spcPct val="100000"/>
              </a:lnSpc>
              <a:spcBef>
                <a:spcPts val="0"/>
              </a:spcBef>
              <a:spcAft>
                <a:spcPts val="0"/>
              </a:spcAft>
              <a:buNone/>
            </a:pPr>
            <a:endParaRPr lang="en" sz="3500" b="1" dirty="0">
              <a:solidFill>
                <a:schemeClr val="dk1"/>
              </a:solidFill>
              <a:latin typeface="Roboto"/>
              <a:ea typeface="Roboto"/>
              <a:cs typeface="Roboto"/>
              <a:sym typeface="Roboto"/>
            </a:endParaRPr>
          </a:p>
          <a:p>
            <a:pPr marL="0" marR="0" lvl="0" indent="0" algn="ctr" rtl="0">
              <a:lnSpc>
                <a:spcPct val="100000"/>
              </a:lnSpc>
              <a:spcBef>
                <a:spcPts val="0"/>
              </a:spcBef>
              <a:spcAft>
                <a:spcPts val="0"/>
              </a:spcAft>
              <a:buNone/>
            </a:pPr>
            <a:endParaRPr sz="700" dirty="0">
              <a:solidFill>
                <a:schemeClr val="dk1"/>
              </a:solidFill>
            </a:endParaRPr>
          </a:p>
        </p:txBody>
      </p:sp>
      <p:grpSp>
        <p:nvGrpSpPr>
          <p:cNvPr id="145" name="Google Shape;145;p19"/>
          <p:cNvGrpSpPr/>
          <p:nvPr/>
        </p:nvGrpSpPr>
        <p:grpSpPr>
          <a:xfrm>
            <a:off x="1154280" y="4009819"/>
            <a:ext cx="2304112" cy="510773"/>
            <a:chOff x="0" y="-660717"/>
            <a:chExt cx="6144300" cy="1178713"/>
          </a:xfrm>
        </p:grpSpPr>
        <p:sp>
          <p:nvSpPr>
            <p:cNvPr id="146" name="Google Shape;146;p19"/>
            <p:cNvSpPr txBox="1"/>
            <p:nvPr/>
          </p:nvSpPr>
          <p:spPr>
            <a:xfrm>
              <a:off x="0" y="-660717"/>
              <a:ext cx="6144300" cy="603718"/>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 sz="1700" b="1" dirty="0">
                  <a:solidFill>
                    <a:srgbClr val="C00000"/>
                  </a:solidFill>
                  <a:latin typeface="Roboto"/>
                  <a:ea typeface="Roboto"/>
                  <a:cs typeface="Roboto"/>
                  <a:sym typeface="Roboto"/>
                </a:rPr>
                <a:t>Acidentes</a:t>
              </a:r>
              <a:endParaRPr sz="1700" b="1" dirty="0">
                <a:solidFill>
                  <a:srgbClr val="C00000"/>
                </a:solidFill>
                <a:latin typeface="Roboto"/>
                <a:ea typeface="Roboto"/>
                <a:cs typeface="Roboto"/>
              </a:endParaRPr>
            </a:p>
          </p:txBody>
        </p:sp>
        <p:sp>
          <p:nvSpPr>
            <p:cNvPr id="147" name="Google Shape;147;p19"/>
            <p:cNvSpPr txBox="1"/>
            <p:nvPr/>
          </p:nvSpPr>
          <p:spPr>
            <a:xfrm>
              <a:off x="0" y="6611"/>
              <a:ext cx="6144300" cy="511385"/>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en" sz="1200" dirty="0">
                  <a:solidFill>
                    <a:schemeClr val="dk1"/>
                  </a:solidFill>
                  <a:latin typeface="Roboto"/>
                  <a:ea typeface="Roboto"/>
                  <a:cs typeface="Roboto"/>
                  <a:sym typeface="Roboto"/>
                </a:rPr>
                <a:t>Por tipo de acidentes</a:t>
              </a:r>
              <a:endParaRPr sz="1200" dirty="0">
                <a:solidFill>
                  <a:schemeClr val="dk1"/>
                </a:solidFill>
                <a:latin typeface="Roboto"/>
                <a:ea typeface="Roboto"/>
                <a:cs typeface="Roboto"/>
              </a:endParaRPr>
            </a:p>
          </p:txBody>
        </p:sp>
      </p:grpSp>
      <p:grpSp>
        <p:nvGrpSpPr>
          <p:cNvPr id="23" name="Google Shape;145;p19"/>
          <p:cNvGrpSpPr/>
          <p:nvPr/>
        </p:nvGrpSpPr>
        <p:grpSpPr>
          <a:xfrm>
            <a:off x="5688056" y="4009819"/>
            <a:ext cx="2304112" cy="748291"/>
            <a:chOff x="0" y="-697453"/>
            <a:chExt cx="6144300" cy="1726834"/>
          </a:xfrm>
        </p:grpSpPr>
        <p:sp>
          <p:nvSpPr>
            <p:cNvPr id="24" name="Google Shape;146;p19"/>
            <p:cNvSpPr txBox="1"/>
            <p:nvPr/>
          </p:nvSpPr>
          <p:spPr>
            <a:xfrm>
              <a:off x="0" y="-697453"/>
              <a:ext cx="6144300" cy="603718"/>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 sz="1700" b="1" dirty="0">
                  <a:solidFill>
                    <a:srgbClr val="C00000"/>
                  </a:solidFill>
                  <a:latin typeface="Roboto"/>
                  <a:ea typeface="Roboto"/>
                  <a:cs typeface="Roboto"/>
                  <a:sym typeface="Roboto"/>
                </a:rPr>
                <a:t>Óbitos</a:t>
              </a:r>
              <a:endParaRPr sz="1700" b="1" dirty="0">
                <a:solidFill>
                  <a:srgbClr val="C00000"/>
                </a:solidFill>
                <a:latin typeface="Roboto"/>
                <a:ea typeface="Roboto"/>
                <a:cs typeface="Roboto"/>
              </a:endParaRPr>
            </a:p>
          </p:txBody>
        </p:sp>
        <p:sp>
          <p:nvSpPr>
            <p:cNvPr id="25" name="Google Shape;147;p19"/>
            <p:cNvSpPr txBox="1"/>
            <p:nvPr/>
          </p:nvSpPr>
          <p:spPr>
            <a:xfrm>
              <a:off x="0" y="6611"/>
              <a:ext cx="6144300" cy="1022770"/>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en" sz="1200" dirty="0">
                  <a:solidFill>
                    <a:schemeClr val="dk1"/>
                  </a:solidFill>
                  <a:latin typeface="Roboto"/>
                  <a:ea typeface="Roboto"/>
                  <a:cs typeface="Roboto"/>
                  <a:sym typeface="Roboto"/>
                </a:rPr>
                <a:t>Por tipo de acidente</a:t>
              </a:r>
            </a:p>
            <a:p>
              <a:pPr marL="0" marR="0" lvl="0" indent="0" algn="ctr" rtl="0">
                <a:lnSpc>
                  <a:spcPct val="120000"/>
                </a:lnSpc>
                <a:spcBef>
                  <a:spcPts val="0"/>
                </a:spcBef>
                <a:spcAft>
                  <a:spcPts val="0"/>
                </a:spcAft>
                <a:buNone/>
              </a:pPr>
              <a:endParaRPr sz="1200" dirty="0">
                <a:solidFill>
                  <a:schemeClr val="dk1"/>
                </a:solidFill>
                <a:latin typeface="Roboto"/>
                <a:ea typeface="Roboto"/>
                <a:cs typeface="Roboto"/>
              </a:endParaRPr>
            </a:p>
          </p:txBody>
        </p:sp>
      </p:grpSp>
      <p:graphicFrame>
        <p:nvGraphicFramePr>
          <p:cNvPr id="11" name="Gráfico 10"/>
          <p:cNvGraphicFramePr/>
          <p:nvPr>
            <p:extLst>
              <p:ext uri="{D42A27DB-BD31-4B8C-83A1-F6EECF244321}">
                <p14:modId xmlns:p14="http://schemas.microsoft.com/office/powerpoint/2010/main" val="2885946521"/>
              </p:ext>
            </p:extLst>
          </p:nvPr>
        </p:nvGraphicFramePr>
        <p:xfrm>
          <a:off x="866336" y="1102530"/>
          <a:ext cx="2880000" cy="287972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4" name="Gráfico 13"/>
          <p:cNvGraphicFramePr/>
          <p:nvPr>
            <p:extLst>
              <p:ext uri="{D42A27DB-BD31-4B8C-83A1-F6EECF244321}">
                <p14:modId xmlns:p14="http://schemas.microsoft.com/office/powerpoint/2010/main" val="1738197692"/>
              </p:ext>
            </p:extLst>
          </p:nvPr>
        </p:nvGraphicFramePr>
        <p:xfrm>
          <a:off x="5400112" y="1131887"/>
          <a:ext cx="2880000" cy="287972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686536955"/>
      </p:ext>
    </p:extLst>
  </p:cSld>
  <p:clrMapOvr>
    <a:masterClrMapping/>
  </p:clrMapOvr>
  <p:transition spd="slow">
    <p:wip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Shape 143"/>
        <p:cNvGrpSpPr/>
        <p:nvPr/>
      </p:nvGrpSpPr>
      <p:grpSpPr>
        <a:xfrm>
          <a:off x="0" y="0"/>
          <a:ext cx="0" cy="0"/>
          <a:chOff x="0" y="0"/>
          <a:chExt cx="0" cy="0"/>
        </a:xfrm>
      </p:grpSpPr>
      <p:sp>
        <p:nvSpPr>
          <p:cNvPr id="144" name="Google Shape;144;p19"/>
          <p:cNvSpPr txBox="1"/>
          <p:nvPr/>
        </p:nvSpPr>
        <p:spPr>
          <a:xfrm>
            <a:off x="3442383" y="302236"/>
            <a:ext cx="2261682" cy="118494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 sz="3500" b="1" dirty="0">
                <a:solidFill>
                  <a:schemeClr val="dk1"/>
                </a:solidFill>
                <a:latin typeface="Roboto"/>
                <a:ea typeface="Roboto"/>
                <a:cs typeface="Roboto"/>
                <a:sym typeface="Roboto"/>
              </a:rPr>
              <a:t>Acidentes</a:t>
            </a:r>
          </a:p>
          <a:p>
            <a:pPr marL="0" marR="0" lvl="0" indent="0" algn="ctr" rtl="0">
              <a:lnSpc>
                <a:spcPct val="100000"/>
              </a:lnSpc>
              <a:spcBef>
                <a:spcPts val="0"/>
              </a:spcBef>
              <a:spcAft>
                <a:spcPts val="0"/>
              </a:spcAft>
              <a:buNone/>
            </a:pPr>
            <a:endParaRPr lang="en" sz="3500" b="1" dirty="0">
              <a:solidFill>
                <a:schemeClr val="dk1"/>
              </a:solidFill>
              <a:latin typeface="Roboto"/>
              <a:ea typeface="Roboto"/>
              <a:cs typeface="Roboto"/>
              <a:sym typeface="Roboto"/>
            </a:endParaRPr>
          </a:p>
          <a:p>
            <a:pPr marL="0" marR="0" lvl="0" indent="0" algn="ctr" rtl="0">
              <a:lnSpc>
                <a:spcPct val="100000"/>
              </a:lnSpc>
              <a:spcBef>
                <a:spcPts val="0"/>
              </a:spcBef>
              <a:spcAft>
                <a:spcPts val="0"/>
              </a:spcAft>
              <a:buNone/>
            </a:pPr>
            <a:endParaRPr sz="700" dirty="0">
              <a:solidFill>
                <a:schemeClr val="dk1"/>
              </a:solidFill>
            </a:endParaRPr>
          </a:p>
        </p:txBody>
      </p:sp>
      <p:grpSp>
        <p:nvGrpSpPr>
          <p:cNvPr id="145" name="Google Shape;145;p19"/>
          <p:cNvGrpSpPr/>
          <p:nvPr/>
        </p:nvGrpSpPr>
        <p:grpSpPr>
          <a:xfrm>
            <a:off x="1154280" y="4009819"/>
            <a:ext cx="2304112" cy="510773"/>
            <a:chOff x="0" y="-660717"/>
            <a:chExt cx="6144300" cy="1178713"/>
          </a:xfrm>
        </p:grpSpPr>
        <p:sp>
          <p:nvSpPr>
            <p:cNvPr id="146" name="Google Shape;146;p19"/>
            <p:cNvSpPr txBox="1"/>
            <p:nvPr/>
          </p:nvSpPr>
          <p:spPr>
            <a:xfrm>
              <a:off x="0" y="-660717"/>
              <a:ext cx="6144300" cy="603718"/>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pt-BR" sz="1700" b="1" dirty="0">
                  <a:solidFill>
                    <a:schemeClr val="bg2"/>
                  </a:solidFill>
                  <a:latin typeface="Roboto"/>
                  <a:ea typeface="Roboto"/>
                  <a:cs typeface="Roboto"/>
                  <a:sym typeface="Roboto"/>
                </a:rPr>
                <a:t>Ó</a:t>
              </a:r>
              <a:r>
                <a:rPr lang="en" sz="1700" b="1" dirty="0">
                  <a:solidFill>
                    <a:schemeClr val="bg2"/>
                  </a:solidFill>
                  <a:latin typeface="Roboto"/>
                  <a:ea typeface="Roboto"/>
                  <a:cs typeface="Roboto"/>
                  <a:sym typeface="Roboto"/>
                </a:rPr>
                <a:t>bitos </a:t>
              </a:r>
              <a:endParaRPr sz="1700" b="1" dirty="0">
                <a:solidFill>
                  <a:schemeClr val="bg2"/>
                </a:solidFill>
                <a:latin typeface="Roboto"/>
                <a:ea typeface="Roboto"/>
                <a:cs typeface="Roboto"/>
              </a:endParaRPr>
            </a:p>
          </p:txBody>
        </p:sp>
        <p:sp>
          <p:nvSpPr>
            <p:cNvPr id="147" name="Google Shape;147;p19"/>
            <p:cNvSpPr txBox="1"/>
            <p:nvPr/>
          </p:nvSpPr>
          <p:spPr>
            <a:xfrm>
              <a:off x="0" y="6611"/>
              <a:ext cx="6144300" cy="511385"/>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en" sz="1200" dirty="0">
                  <a:solidFill>
                    <a:schemeClr val="dk1"/>
                  </a:solidFill>
                  <a:latin typeface="Roboto"/>
                  <a:ea typeface="Roboto"/>
                  <a:cs typeface="Roboto"/>
                  <a:sym typeface="Roboto"/>
                </a:rPr>
                <a:t>Por gênero</a:t>
              </a:r>
              <a:endParaRPr sz="1200" dirty="0">
                <a:solidFill>
                  <a:schemeClr val="dk1"/>
                </a:solidFill>
                <a:latin typeface="Roboto"/>
                <a:ea typeface="Roboto"/>
                <a:cs typeface="Roboto"/>
              </a:endParaRPr>
            </a:p>
          </p:txBody>
        </p:sp>
      </p:grpSp>
      <p:grpSp>
        <p:nvGrpSpPr>
          <p:cNvPr id="23" name="Google Shape;145;p19"/>
          <p:cNvGrpSpPr/>
          <p:nvPr/>
        </p:nvGrpSpPr>
        <p:grpSpPr>
          <a:xfrm>
            <a:off x="5688056" y="4009819"/>
            <a:ext cx="2304112" cy="748291"/>
            <a:chOff x="0" y="-697453"/>
            <a:chExt cx="6144300" cy="1726834"/>
          </a:xfrm>
        </p:grpSpPr>
        <p:sp>
          <p:nvSpPr>
            <p:cNvPr id="24" name="Google Shape;146;p19"/>
            <p:cNvSpPr txBox="1"/>
            <p:nvPr/>
          </p:nvSpPr>
          <p:spPr>
            <a:xfrm>
              <a:off x="0" y="-697453"/>
              <a:ext cx="6144300" cy="603718"/>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 sz="1700" b="1" dirty="0">
                  <a:solidFill>
                    <a:schemeClr val="bg2"/>
                  </a:solidFill>
                  <a:latin typeface="Roboto"/>
                  <a:ea typeface="Roboto"/>
                  <a:cs typeface="Roboto"/>
                  <a:sym typeface="Roboto"/>
                </a:rPr>
                <a:t>Condutores Habilitados</a:t>
              </a:r>
              <a:endParaRPr sz="1700" b="1" dirty="0">
                <a:solidFill>
                  <a:schemeClr val="bg2"/>
                </a:solidFill>
                <a:latin typeface="Roboto"/>
                <a:ea typeface="Roboto"/>
                <a:cs typeface="Roboto"/>
              </a:endParaRPr>
            </a:p>
          </p:txBody>
        </p:sp>
        <p:sp>
          <p:nvSpPr>
            <p:cNvPr id="25" name="Google Shape;147;p19"/>
            <p:cNvSpPr txBox="1"/>
            <p:nvPr/>
          </p:nvSpPr>
          <p:spPr>
            <a:xfrm>
              <a:off x="0" y="6611"/>
              <a:ext cx="6144300" cy="1022770"/>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en" sz="1200" dirty="0">
                  <a:solidFill>
                    <a:schemeClr val="dk1"/>
                  </a:solidFill>
                  <a:latin typeface="Roboto"/>
                  <a:ea typeface="Roboto"/>
                  <a:cs typeface="Roboto"/>
                  <a:sym typeface="Roboto"/>
                </a:rPr>
                <a:t>Por gênero</a:t>
              </a:r>
            </a:p>
            <a:p>
              <a:pPr marL="0" marR="0" lvl="0" indent="0" algn="ctr" rtl="0">
                <a:lnSpc>
                  <a:spcPct val="120000"/>
                </a:lnSpc>
                <a:spcBef>
                  <a:spcPts val="0"/>
                </a:spcBef>
                <a:spcAft>
                  <a:spcPts val="0"/>
                </a:spcAft>
                <a:buNone/>
              </a:pPr>
              <a:endParaRPr sz="1200" dirty="0">
                <a:solidFill>
                  <a:schemeClr val="dk1"/>
                </a:solidFill>
                <a:latin typeface="Roboto"/>
                <a:ea typeface="Roboto"/>
                <a:cs typeface="Roboto"/>
              </a:endParaRPr>
            </a:p>
          </p:txBody>
        </p:sp>
      </p:grpSp>
      <p:graphicFrame>
        <p:nvGraphicFramePr>
          <p:cNvPr id="12" name="Gráfico 11"/>
          <p:cNvGraphicFramePr/>
          <p:nvPr>
            <p:extLst>
              <p:ext uri="{D42A27DB-BD31-4B8C-83A1-F6EECF244321}">
                <p14:modId xmlns:p14="http://schemas.microsoft.com/office/powerpoint/2010/main" val="285655596"/>
              </p:ext>
            </p:extLst>
          </p:nvPr>
        </p:nvGraphicFramePr>
        <p:xfrm>
          <a:off x="971600" y="1130094"/>
          <a:ext cx="2880000" cy="287972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7" name="Gráfico 16"/>
          <p:cNvGraphicFramePr>
            <a:graphicFrameLocks/>
          </p:cNvGraphicFramePr>
          <p:nvPr>
            <p:extLst>
              <p:ext uri="{D42A27DB-BD31-4B8C-83A1-F6EECF244321}">
                <p14:modId xmlns:p14="http://schemas.microsoft.com/office/powerpoint/2010/main" val="1332105717"/>
              </p:ext>
            </p:extLst>
          </p:nvPr>
        </p:nvGraphicFramePr>
        <p:xfrm>
          <a:off x="5400112" y="1129819"/>
          <a:ext cx="2880000" cy="28800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812766813"/>
      </p:ext>
    </p:extLst>
  </p:cSld>
  <p:clrMapOvr>
    <a:masterClrMapping/>
  </p:clrMapOvr>
  <p:transition spd="slow">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22"/>
          <p:cNvSpPr/>
          <p:nvPr/>
        </p:nvSpPr>
        <p:spPr>
          <a:xfrm>
            <a:off x="2968861" y="517227"/>
            <a:ext cx="3576600" cy="4112100"/>
          </a:xfrm>
          <a:prstGeom prst="rect">
            <a:avLst/>
          </a:prstGeom>
          <a:solidFill>
            <a:schemeClr val="dk2"/>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dirty="0"/>
          </a:p>
        </p:txBody>
      </p:sp>
      <p:sp>
        <p:nvSpPr>
          <p:cNvPr id="205" name="Google Shape;205;p22"/>
          <p:cNvSpPr txBox="1"/>
          <p:nvPr/>
        </p:nvSpPr>
        <p:spPr>
          <a:xfrm>
            <a:off x="514350" y="858074"/>
            <a:ext cx="2212800" cy="1923604"/>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 sz="2500" b="1" dirty="0">
                <a:solidFill>
                  <a:schemeClr val="dk1"/>
                </a:solidFill>
                <a:latin typeface="Roboto"/>
                <a:ea typeface="Roboto"/>
                <a:cs typeface="Roboto"/>
                <a:sym typeface="Roboto"/>
              </a:rPr>
              <a:t>Política Nacional de Mobilidade Urbana</a:t>
            </a:r>
          </a:p>
          <a:p>
            <a:pPr marL="0" marR="0" lvl="0" indent="0" algn="l" rtl="0">
              <a:lnSpc>
                <a:spcPct val="100000"/>
              </a:lnSpc>
              <a:spcBef>
                <a:spcPts val="0"/>
              </a:spcBef>
              <a:spcAft>
                <a:spcPts val="0"/>
              </a:spcAft>
              <a:buNone/>
            </a:pPr>
            <a:endParaRPr lang="en" sz="2500" b="1" dirty="0">
              <a:solidFill>
                <a:schemeClr val="dk1"/>
              </a:solidFill>
              <a:latin typeface="Roboto"/>
              <a:ea typeface="Roboto"/>
              <a:cs typeface="Roboto"/>
              <a:sym typeface="Roboto"/>
            </a:endParaRPr>
          </a:p>
        </p:txBody>
      </p:sp>
      <p:sp>
        <p:nvSpPr>
          <p:cNvPr id="206" name="Google Shape;206;p22"/>
          <p:cNvSpPr txBox="1"/>
          <p:nvPr/>
        </p:nvSpPr>
        <p:spPr>
          <a:xfrm>
            <a:off x="3151464" y="858074"/>
            <a:ext cx="3225800" cy="3360920"/>
          </a:xfrm>
          <a:prstGeom prst="rect">
            <a:avLst/>
          </a:prstGeom>
          <a:noFill/>
          <a:ln>
            <a:noFill/>
          </a:ln>
        </p:spPr>
        <p:txBody>
          <a:bodyPr spcFirstLastPara="1" wrap="square" lIns="0" tIns="0" rIns="0" bIns="0" anchor="t" anchorCtr="0">
            <a:spAutoFit/>
          </a:bodyPr>
          <a:lstStyle/>
          <a:p>
            <a:pPr marL="285750" marR="0" lvl="0" indent="-285750" algn="l" rtl="0">
              <a:lnSpc>
                <a:spcPct val="120000"/>
              </a:lnSpc>
              <a:spcBef>
                <a:spcPts val="0"/>
              </a:spcBef>
              <a:spcAft>
                <a:spcPts val="0"/>
              </a:spcAft>
              <a:buClr>
                <a:schemeClr val="bg1"/>
              </a:buClr>
              <a:buFont typeface="Wingdings" panose="05000000000000000000" pitchFamily="2" charset="2"/>
              <a:buChar char="q"/>
            </a:pPr>
            <a:r>
              <a:rPr lang="pt-BR" b="1" dirty="0">
                <a:solidFill>
                  <a:schemeClr val="bg1"/>
                </a:solidFill>
                <a:latin typeface="Roboto"/>
                <a:ea typeface="Roboto"/>
                <a:cs typeface="Roboto"/>
              </a:rPr>
              <a:t>Acessibilidade universal; </a:t>
            </a:r>
          </a:p>
          <a:p>
            <a:pPr marL="285750" lvl="0" indent="-285750">
              <a:lnSpc>
                <a:spcPct val="120000"/>
              </a:lnSpc>
              <a:buClr>
                <a:schemeClr val="bg1"/>
              </a:buClr>
              <a:buFont typeface="Wingdings" panose="05000000000000000000" pitchFamily="2" charset="2"/>
              <a:buChar char="q"/>
            </a:pPr>
            <a:r>
              <a:rPr lang="pt-BR" b="1" dirty="0">
                <a:solidFill>
                  <a:schemeClr val="bg1"/>
                </a:solidFill>
                <a:latin typeface="Roboto"/>
                <a:ea typeface="Roboto"/>
                <a:cs typeface="Roboto"/>
              </a:rPr>
              <a:t>Desenvolvimento sustentável das cidades, nas dimensões socioeconômicas e ambientais;</a:t>
            </a:r>
          </a:p>
          <a:p>
            <a:pPr marL="285750" lvl="0" indent="-285750">
              <a:lnSpc>
                <a:spcPct val="120000"/>
              </a:lnSpc>
              <a:buClr>
                <a:schemeClr val="bg1"/>
              </a:buClr>
              <a:buFont typeface="Wingdings" panose="05000000000000000000" pitchFamily="2" charset="2"/>
              <a:buChar char="q"/>
            </a:pPr>
            <a:r>
              <a:rPr lang="pt-BR" b="1" dirty="0">
                <a:solidFill>
                  <a:schemeClr val="bg1"/>
                </a:solidFill>
                <a:latin typeface="Roboto"/>
                <a:ea typeface="Roboto"/>
                <a:cs typeface="Roboto"/>
              </a:rPr>
              <a:t>Equidade no acesso dos cidadãos ao transporte público coletivo; </a:t>
            </a:r>
          </a:p>
          <a:p>
            <a:pPr marL="285750" lvl="0" indent="-285750">
              <a:lnSpc>
                <a:spcPct val="120000"/>
              </a:lnSpc>
              <a:buClr>
                <a:schemeClr val="bg1"/>
              </a:buClr>
              <a:buFont typeface="Wingdings" panose="05000000000000000000" pitchFamily="2" charset="2"/>
              <a:buChar char="q"/>
            </a:pPr>
            <a:r>
              <a:rPr lang="pt-BR" b="1" dirty="0">
                <a:solidFill>
                  <a:schemeClr val="bg1"/>
                </a:solidFill>
                <a:latin typeface="Roboto"/>
                <a:ea typeface="Roboto"/>
                <a:cs typeface="Roboto"/>
              </a:rPr>
              <a:t>Eficiência, eficácia e efetividade na prestação dos serviços de transporte urbano;</a:t>
            </a:r>
          </a:p>
          <a:p>
            <a:pPr marL="285750" lvl="0" indent="-285750">
              <a:lnSpc>
                <a:spcPct val="120000"/>
              </a:lnSpc>
              <a:buClr>
                <a:schemeClr val="bg1"/>
              </a:buClr>
              <a:buFont typeface="Wingdings" panose="05000000000000000000" pitchFamily="2" charset="2"/>
              <a:buChar char="q"/>
            </a:pPr>
            <a:r>
              <a:rPr lang="pt-BR" b="1" dirty="0">
                <a:solidFill>
                  <a:schemeClr val="bg1"/>
                </a:solidFill>
                <a:latin typeface="Roboto"/>
                <a:ea typeface="Roboto"/>
                <a:cs typeface="Roboto"/>
              </a:rPr>
              <a:t>Gestão democrática e controle social do planejamento e avaliação da Política Nacional de Mobilidade Urbana; </a:t>
            </a:r>
          </a:p>
        </p:txBody>
      </p:sp>
      <p:pic>
        <p:nvPicPr>
          <p:cNvPr id="2" name="Imagem 1"/>
          <p:cNvPicPr>
            <a:picLocks noChangeAspect="1"/>
          </p:cNvPicPr>
          <p:nvPr/>
        </p:nvPicPr>
        <p:blipFill rotWithShape="1">
          <a:blip r:embed="rId3">
            <a:extLst>
              <a:ext uri="{28A0092B-C50C-407E-A947-70E740481C1C}">
                <a14:useLocalDpi xmlns:a14="http://schemas.microsoft.com/office/drawing/2010/main" val="0"/>
              </a:ext>
            </a:extLst>
          </a:blip>
          <a:srcRect l="28076" t="10272" r="22665" b="10154"/>
          <a:stretch/>
        </p:blipFill>
        <p:spPr>
          <a:xfrm>
            <a:off x="6545460" y="517227"/>
            <a:ext cx="3393997" cy="4112100"/>
          </a:xfrm>
          <a:prstGeom prst="rect">
            <a:avLst/>
          </a:prstGeom>
        </p:spPr>
      </p:pic>
      <p:sp>
        <p:nvSpPr>
          <p:cNvPr id="3" name="Retângulo 2"/>
          <p:cNvSpPr/>
          <p:nvPr/>
        </p:nvSpPr>
        <p:spPr>
          <a:xfrm>
            <a:off x="514350" y="4152273"/>
            <a:ext cx="1895564" cy="477054"/>
          </a:xfrm>
          <a:prstGeom prst="rect">
            <a:avLst/>
          </a:prstGeom>
        </p:spPr>
        <p:txBody>
          <a:bodyPr wrap="square">
            <a:spAutoFit/>
          </a:bodyPr>
          <a:lstStyle/>
          <a:p>
            <a:pPr lvl="0"/>
            <a:r>
              <a:rPr lang="en" sz="2500" b="1" dirty="0">
                <a:solidFill>
                  <a:schemeClr val="dk1"/>
                </a:solidFill>
                <a:latin typeface="Roboto"/>
                <a:ea typeface="Roboto"/>
                <a:cs typeface="Roboto"/>
                <a:sym typeface="Roboto"/>
              </a:rPr>
              <a:t>Princípios</a:t>
            </a:r>
          </a:p>
        </p:txBody>
      </p:sp>
    </p:spTree>
    <p:extLst>
      <p:ext uri="{BB962C8B-B14F-4D97-AF65-F5344CB8AC3E}">
        <p14:creationId xmlns:p14="http://schemas.microsoft.com/office/powerpoint/2010/main" val="1153002390"/>
      </p:ext>
    </p:extLst>
  </p:cSld>
  <p:clrMapOvr>
    <a:masterClrMapping/>
  </p:clrMapOvr>
  <p:transition spd="slow">
    <p:wip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Shape 143"/>
        <p:cNvGrpSpPr/>
        <p:nvPr/>
      </p:nvGrpSpPr>
      <p:grpSpPr>
        <a:xfrm>
          <a:off x="0" y="0"/>
          <a:ext cx="0" cy="0"/>
          <a:chOff x="0" y="0"/>
          <a:chExt cx="0" cy="0"/>
        </a:xfrm>
      </p:grpSpPr>
      <p:sp>
        <p:nvSpPr>
          <p:cNvPr id="144" name="Google Shape;144;p19"/>
          <p:cNvSpPr txBox="1"/>
          <p:nvPr/>
        </p:nvSpPr>
        <p:spPr>
          <a:xfrm>
            <a:off x="3442383" y="302236"/>
            <a:ext cx="2261682" cy="118494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 sz="3500" b="1" dirty="0">
                <a:solidFill>
                  <a:schemeClr val="dk1"/>
                </a:solidFill>
                <a:latin typeface="Roboto"/>
                <a:ea typeface="Roboto"/>
                <a:cs typeface="Roboto"/>
                <a:sym typeface="Roboto"/>
              </a:rPr>
              <a:t>Acidentes</a:t>
            </a:r>
          </a:p>
          <a:p>
            <a:pPr marL="0" marR="0" lvl="0" indent="0" algn="ctr" rtl="0">
              <a:lnSpc>
                <a:spcPct val="100000"/>
              </a:lnSpc>
              <a:spcBef>
                <a:spcPts val="0"/>
              </a:spcBef>
              <a:spcAft>
                <a:spcPts val="0"/>
              </a:spcAft>
              <a:buNone/>
            </a:pPr>
            <a:endParaRPr lang="en" sz="3500" b="1" dirty="0">
              <a:solidFill>
                <a:schemeClr val="dk1"/>
              </a:solidFill>
              <a:latin typeface="Roboto"/>
              <a:ea typeface="Roboto"/>
              <a:cs typeface="Roboto"/>
              <a:sym typeface="Roboto"/>
            </a:endParaRPr>
          </a:p>
          <a:p>
            <a:pPr marL="0" marR="0" lvl="0" indent="0" algn="ctr" rtl="0">
              <a:lnSpc>
                <a:spcPct val="100000"/>
              </a:lnSpc>
              <a:spcBef>
                <a:spcPts val="0"/>
              </a:spcBef>
              <a:spcAft>
                <a:spcPts val="0"/>
              </a:spcAft>
              <a:buNone/>
            </a:pPr>
            <a:endParaRPr sz="700" dirty="0">
              <a:solidFill>
                <a:schemeClr val="dk1"/>
              </a:solidFill>
            </a:endParaRPr>
          </a:p>
        </p:txBody>
      </p:sp>
      <p:grpSp>
        <p:nvGrpSpPr>
          <p:cNvPr id="23" name="Google Shape;145;p19"/>
          <p:cNvGrpSpPr/>
          <p:nvPr/>
        </p:nvGrpSpPr>
        <p:grpSpPr>
          <a:xfrm>
            <a:off x="3381495" y="4312323"/>
            <a:ext cx="2304112" cy="526692"/>
            <a:chOff x="0" y="-697453"/>
            <a:chExt cx="6144300" cy="1215449"/>
          </a:xfrm>
        </p:grpSpPr>
        <p:sp>
          <p:nvSpPr>
            <p:cNvPr id="24" name="Google Shape;146;p19"/>
            <p:cNvSpPr txBox="1"/>
            <p:nvPr/>
          </p:nvSpPr>
          <p:spPr>
            <a:xfrm>
              <a:off x="0" y="-697453"/>
              <a:ext cx="6144300" cy="603718"/>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pt-BR" sz="1700" b="1" dirty="0">
                  <a:solidFill>
                    <a:srgbClr val="C00000"/>
                  </a:solidFill>
                  <a:latin typeface="Roboto"/>
                  <a:ea typeface="Roboto"/>
                  <a:cs typeface="Roboto"/>
                  <a:sym typeface="Roboto"/>
                </a:rPr>
                <a:t>Ó</a:t>
              </a:r>
              <a:r>
                <a:rPr lang="en" sz="1700" b="1" dirty="0">
                  <a:solidFill>
                    <a:srgbClr val="C00000"/>
                  </a:solidFill>
                  <a:latin typeface="Roboto"/>
                  <a:ea typeface="Roboto"/>
                  <a:cs typeface="Roboto"/>
                  <a:sym typeface="Roboto"/>
                </a:rPr>
                <a:t>bitos </a:t>
              </a:r>
              <a:endParaRPr sz="1700" b="1" dirty="0">
                <a:solidFill>
                  <a:srgbClr val="C00000"/>
                </a:solidFill>
                <a:latin typeface="Roboto"/>
                <a:ea typeface="Roboto"/>
                <a:cs typeface="Roboto"/>
              </a:endParaRPr>
            </a:p>
          </p:txBody>
        </p:sp>
        <p:sp>
          <p:nvSpPr>
            <p:cNvPr id="25" name="Google Shape;147;p19"/>
            <p:cNvSpPr txBox="1"/>
            <p:nvPr/>
          </p:nvSpPr>
          <p:spPr>
            <a:xfrm>
              <a:off x="0" y="6611"/>
              <a:ext cx="6144300" cy="511385"/>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pt-BR" sz="1200" dirty="0">
                  <a:solidFill>
                    <a:schemeClr val="dk1"/>
                  </a:solidFill>
                  <a:latin typeface="Roboto"/>
                  <a:ea typeface="Roboto"/>
                  <a:cs typeface="Roboto"/>
                </a:rPr>
                <a:t>Por Idade</a:t>
              </a:r>
              <a:endParaRPr sz="1200" dirty="0">
                <a:solidFill>
                  <a:schemeClr val="dk1"/>
                </a:solidFill>
                <a:latin typeface="Roboto"/>
                <a:ea typeface="Roboto"/>
                <a:cs typeface="Roboto"/>
              </a:endParaRPr>
            </a:p>
          </p:txBody>
        </p:sp>
      </p:grpSp>
      <p:graphicFrame>
        <p:nvGraphicFramePr>
          <p:cNvPr id="2" name="Gráfico 1">
            <a:extLst>
              <a:ext uri="{FF2B5EF4-FFF2-40B4-BE49-F238E27FC236}">
                <a16:creationId xmlns:a16="http://schemas.microsoft.com/office/drawing/2014/main" id="{50B7C039-8D67-BF36-C967-E6DB49393FD1}"/>
              </a:ext>
            </a:extLst>
          </p:cNvPr>
          <p:cNvGraphicFramePr/>
          <p:nvPr>
            <p:extLst>
              <p:ext uri="{D42A27DB-BD31-4B8C-83A1-F6EECF244321}">
                <p14:modId xmlns:p14="http://schemas.microsoft.com/office/powerpoint/2010/main" val="423275578"/>
              </p:ext>
            </p:extLst>
          </p:nvPr>
        </p:nvGraphicFramePr>
        <p:xfrm>
          <a:off x="1817992" y="1095734"/>
          <a:ext cx="5508015" cy="295203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86626413"/>
      </p:ext>
    </p:extLst>
  </p:cSld>
  <p:clrMapOvr>
    <a:masterClrMapping/>
  </p:clrMapOvr>
  <p:transition spd="slow">
    <p:wip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Shape 143"/>
        <p:cNvGrpSpPr/>
        <p:nvPr/>
      </p:nvGrpSpPr>
      <p:grpSpPr>
        <a:xfrm>
          <a:off x="0" y="0"/>
          <a:ext cx="0" cy="0"/>
          <a:chOff x="0" y="0"/>
          <a:chExt cx="0" cy="0"/>
        </a:xfrm>
      </p:grpSpPr>
      <p:sp>
        <p:nvSpPr>
          <p:cNvPr id="144" name="Google Shape;144;p19"/>
          <p:cNvSpPr txBox="1"/>
          <p:nvPr/>
        </p:nvSpPr>
        <p:spPr>
          <a:xfrm>
            <a:off x="3442383" y="302236"/>
            <a:ext cx="2261682" cy="118494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 sz="3500" b="1" dirty="0">
                <a:solidFill>
                  <a:schemeClr val="dk1"/>
                </a:solidFill>
                <a:latin typeface="Roboto"/>
                <a:ea typeface="Roboto"/>
                <a:cs typeface="Roboto"/>
                <a:sym typeface="Roboto"/>
              </a:rPr>
              <a:t>Acidentes</a:t>
            </a:r>
          </a:p>
          <a:p>
            <a:pPr marL="0" marR="0" lvl="0" indent="0" algn="ctr" rtl="0">
              <a:lnSpc>
                <a:spcPct val="100000"/>
              </a:lnSpc>
              <a:spcBef>
                <a:spcPts val="0"/>
              </a:spcBef>
              <a:spcAft>
                <a:spcPts val="0"/>
              </a:spcAft>
              <a:buNone/>
            </a:pPr>
            <a:endParaRPr lang="en" sz="3500" b="1" dirty="0">
              <a:solidFill>
                <a:schemeClr val="dk1"/>
              </a:solidFill>
              <a:latin typeface="Roboto"/>
              <a:ea typeface="Roboto"/>
              <a:cs typeface="Roboto"/>
              <a:sym typeface="Roboto"/>
            </a:endParaRPr>
          </a:p>
          <a:p>
            <a:pPr marL="0" marR="0" lvl="0" indent="0" algn="ctr" rtl="0">
              <a:lnSpc>
                <a:spcPct val="100000"/>
              </a:lnSpc>
              <a:spcBef>
                <a:spcPts val="0"/>
              </a:spcBef>
              <a:spcAft>
                <a:spcPts val="0"/>
              </a:spcAft>
              <a:buNone/>
            </a:pPr>
            <a:endParaRPr sz="700" dirty="0">
              <a:solidFill>
                <a:schemeClr val="dk1"/>
              </a:solidFill>
            </a:endParaRPr>
          </a:p>
        </p:txBody>
      </p:sp>
      <p:grpSp>
        <p:nvGrpSpPr>
          <p:cNvPr id="23" name="Google Shape;145;p19"/>
          <p:cNvGrpSpPr/>
          <p:nvPr/>
        </p:nvGrpSpPr>
        <p:grpSpPr>
          <a:xfrm>
            <a:off x="3381495" y="4312323"/>
            <a:ext cx="2304112" cy="526692"/>
            <a:chOff x="0" y="-697453"/>
            <a:chExt cx="6144300" cy="1215449"/>
          </a:xfrm>
        </p:grpSpPr>
        <p:sp>
          <p:nvSpPr>
            <p:cNvPr id="24" name="Google Shape;146;p19"/>
            <p:cNvSpPr txBox="1"/>
            <p:nvPr/>
          </p:nvSpPr>
          <p:spPr>
            <a:xfrm>
              <a:off x="0" y="-697453"/>
              <a:ext cx="6144300" cy="603718"/>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pt-BR" sz="1700" b="1" dirty="0">
                  <a:solidFill>
                    <a:schemeClr val="bg2"/>
                  </a:solidFill>
                  <a:latin typeface="Roboto"/>
                  <a:ea typeface="Roboto"/>
                  <a:cs typeface="Roboto"/>
                  <a:sym typeface="Roboto"/>
                </a:rPr>
                <a:t>Condutores habilitados</a:t>
              </a:r>
              <a:endParaRPr sz="1700" b="1" dirty="0">
                <a:solidFill>
                  <a:schemeClr val="bg2"/>
                </a:solidFill>
                <a:latin typeface="Roboto"/>
                <a:ea typeface="Roboto"/>
                <a:cs typeface="Roboto"/>
              </a:endParaRPr>
            </a:p>
          </p:txBody>
        </p:sp>
        <p:sp>
          <p:nvSpPr>
            <p:cNvPr id="25" name="Google Shape;147;p19"/>
            <p:cNvSpPr txBox="1"/>
            <p:nvPr/>
          </p:nvSpPr>
          <p:spPr>
            <a:xfrm>
              <a:off x="0" y="6611"/>
              <a:ext cx="6144300" cy="511385"/>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pt-BR" sz="1200" dirty="0">
                  <a:solidFill>
                    <a:schemeClr val="dk1"/>
                  </a:solidFill>
                  <a:latin typeface="Roboto"/>
                  <a:ea typeface="Roboto"/>
                  <a:cs typeface="Roboto"/>
                </a:rPr>
                <a:t>No Estado de São Paulo</a:t>
              </a:r>
              <a:endParaRPr sz="1200" dirty="0">
                <a:solidFill>
                  <a:schemeClr val="dk1"/>
                </a:solidFill>
                <a:latin typeface="Roboto"/>
                <a:ea typeface="Roboto"/>
                <a:cs typeface="Roboto"/>
              </a:endParaRPr>
            </a:p>
          </p:txBody>
        </p:sp>
      </p:grpSp>
      <p:graphicFrame>
        <p:nvGraphicFramePr>
          <p:cNvPr id="5" name="Gráfico 4">
            <a:extLst>
              <a:ext uri="{FF2B5EF4-FFF2-40B4-BE49-F238E27FC236}">
                <a16:creationId xmlns:a16="http://schemas.microsoft.com/office/drawing/2014/main" id="{B303F8A2-8328-394A-5DDB-DE5356FD0D3B}"/>
              </a:ext>
            </a:extLst>
          </p:cNvPr>
          <p:cNvGraphicFramePr>
            <a:graphicFrameLocks/>
          </p:cNvGraphicFramePr>
          <p:nvPr/>
        </p:nvGraphicFramePr>
        <p:xfrm>
          <a:off x="1871662" y="933450"/>
          <a:ext cx="5400675" cy="32766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31200775"/>
      </p:ext>
    </p:extLst>
  </p:cSld>
  <p:clrMapOvr>
    <a:masterClrMapping/>
  </p:clrMapOvr>
  <p:transition spd="slow">
    <p:wip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6F998B8-F585-A07A-E436-95B83CF62C1A}"/>
              </a:ext>
            </a:extLst>
          </p:cNvPr>
          <p:cNvSpPr>
            <a:spLocks noGrp="1"/>
          </p:cNvSpPr>
          <p:nvPr>
            <p:ph type="ctrTitle"/>
          </p:nvPr>
        </p:nvSpPr>
        <p:spPr>
          <a:xfrm>
            <a:off x="323528" y="2588489"/>
            <a:ext cx="3291300" cy="2078100"/>
          </a:xfrm>
        </p:spPr>
        <p:txBody>
          <a:bodyPr/>
          <a:lstStyle/>
          <a:p>
            <a:r>
              <a:rPr lang="pt-BR" dirty="0"/>
              <a:t>Transporte Coletivo</a:t>
            </a:r>
          </a:p>
        </p:txBody>
      </p:sp>
      <p:pic>
        <p:nvPicPr>
          <p:cNvPr id="5" name="Espaço Reservado para Imagem 4">
            <a:extLst>
              <a:ext uri="{FF2B5EF4-FFF2-40B4-BE49-F238E27FC236}">
                <a16:creationId xmlns:a16="http://schemas.microsoft.com/office/drawing/2014/main" id="{AE9D9828-634F-2FF1-C713-E703A3647B3F}"/>
              </a:ext>
            </a:extLst>
          </p:cNvPr>
          <p:cNvPicPr>
            <a:picLocks noGrp="1" noChangeAspect="1"/>
          </p:cNvPicPr>
          <p:nvPr>
            <p:ph type="pic" idx="2"/>
          </p:nvPr>
        </p:nvPicPr>
        <p:blipFill>
          <a:blip r:embed="rId3"/>
          <a:srcRect l="18764" r="18764"/>
          <a:stretch>
            <a:fillRect/>
          </a:stretch>
        </p:blipFill>
        <p:spPr/>
      </p:pic>
    </p:spTree>
    <p:extLst>
      <p:ext uri="{BB962C8B-B14F-4D97-AF65-F5344CB8AC3E}">
        <p14:creationId xmlns:p14="http://schemas.microsoft.com/office/powerpoint/2010/main" val="2167500741"/>
      </p:ext>
    </p:extLst>
  </p:cSld>
  <p:clrMapOvr>
    <a:masterClrMapping/>
  </p:clrMapOvr>
  <p:transition spd="slow">
    <p:wip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C89F60D-EE8F-5BBC-48FB-520A11087876}"/>
              </a:ext>
            </a:extLst>
          </p:cNvPr>
          <p:cNvSpPr>
            <a:spLocks noGrp="1"/>
          </p:cNvSpPr>
          <p:nvPr>
            <p:ph type="title"/>
          </p:nvPr>
        </p:nvSpPr>
        <p:spPr>
          <a:xfrm>
            <a:off x="539552" y="267494"/>
            <a:ext cx="7940998" cy="828006"/>
          </a:xfrm>
        </p:spPr>
        <p:txBody>
          <a:bodyPr/>
          <a:lstStyle/>
          <a:p>
            <a:pPr algn="ctr"/>
            <a:r>
              <a:rPr lang="en-US" sz="2000" b="1" dirty="0">
                <a:solidFill>
                  <a:schemeClr val="tx1"/>
                </a:solidFill>
              </a:rPr>
              <a:t>Comparativo</a:t>
            </a:r>
            <a:r>
              <a:rPr lang="en-US" sz="2000" b="1" baseline="0" dirty="0">
                <a:solidFill>
                  <a:schemeClr val="tx1"/>
                </a:solidFill>
              </a:rPr>
              <a:t> do volume de passageiros do 1° trimestre dos anos 2019 </a:t>
            </a:r>
            <a:r>
              <a:rPr lang="en-US" sz="2000" dirty="0">
                <a:solidFill>
                  <a:schemeClr val="tx1"/>
                </a:solidFill>
              </a:rPr>
              <a:t>a</a:t>
            </a:r>
            <a:r>
              <a:rPr lang="en-US" sz="2000" b="1" baseline="0" dirty="0">
                <a:solidFill>
                  <a:schemeClr val="tx1"/>
                </a:solidFill>
              </a:rPr>
              <a:t> 2022 </a:t>
            </a:r>
            <a:r>
              <a:rPr lang="en-US" b="1" dirty="0">
                <a:solidFill>
                  <a:sysClr val="windowText" lastClr="000000"/>
                </a:solidFill>
              </a:rPr>
              <a:t/>
            </a:r>
            <a:br>
              <a:rPr lang="en-US" b="1" dirty="0">
                <a:solidFill>
                  <a:sysClr val="windowText" lastClr="000000"/>
                </a:solidFill>
              </a:rPr>
            </a:br>
            <a:endParaRPr lang="pt-BR" dirty="0"/>
          </a:p>
        </p:txBody>
      </p:sp>
      <p:graphicFrame>
        <p:nvGraphicFramePr>
          <p:cNvPr id="4" name="Gráfico 3">
            <a:extLst>
              <a:ext uri="{FF2B5EF4-FFF2-40B4-BE49-F238E27FC236}">
                <a16:creationId xmlns:a16="http://schemas.microsoft.com/office/drawing/2014/main" id="{00000000-0008-0000-0100-000003000000}"/>
              </a:ext>
            </a:extLst>
          </p:cNvPr>
          <p:cNvGraphicFramePr>
            <a:graphicFrameLocks/>
          </p:cNvGraphicFramePr>
          <p:nvPr>
            <p:extLst>
              <p:ext uri="{D42A27DB-BD31-4B8C-83A1-F6EECF244321}">
                <p14:modId xmlns:p14="http://schemas.microsoft.com/office/powerpoint/2010/main" val="1351457781"/>
              </p:ext>
            </p:extLst>
          </p:nvPr>
        </p:nvGraphicFramePr>
        <p:xfrm>
          <a:off x="972000" y="1203895"/>
          <a:ext cx="7200000" cy="360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561732024"/>
      </p:ext>
    </p:extLst>
  </p:cSld>
  <p:clrMapOvr>
    <a:masterClrMapping/>
  </p:clrMapOvr>
  <p:transition spd="slow">
    <p:wip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C89F60D-EE8F-5BBC-48FB-520A11087876}"/>
              </a:ext>
            </a:extLst>
          </p:cNvPr>
          <p:cNvSpPr>
            <a:spLocks noGrp="1"/>
          </p:cNvSpPr>
          <p:nvPr>
            <p:ph type="title"/>
          </p:nvPr>
        </p:nvSpPr>
        <p:spPr>
          <a:xfrm>
            <a:off x="539552" y="267494"/>
            <a:ext cx="7940998" cy="828006"/>
          </a:xfrm>
        </p:spPr>
        <p:txBody>
          <a:bodyPr/>
          <a:lstStyle/>
          <a:p>
            <a:pPr algn="ctr"/>
            <a:r>
              <a:rPr lang="en-US" sz="2000" b="1" i="0" baseline="0" dirty="0">
                <a:solidFill>
                  <a:sysClr val="windowText" lastClr="000000"/>
                </a:solidFill>
                <a:effectLst/>
              </a:rPr>
              <a:t>Comparativo do número de linhas ofertadas no </a:t>
            </a:r>
            <a:r>
              <a:rPr lang="en-US" sz="2000" b="1" baseline="0" dirty="0">
                <a:solidFill>
                  <a:schemeClr val="tx1"/>
                </a:solidFill>
              </a:rPr>
              <a:t>1° trimestre dos anos 2019 </a:t>
            </a:r>
            <a:r>
              <a:rPr lang="en-US" sz="2000" dirty="0">
                <a:solidFill>
                  <a:schemeClr val="tx1"/>
                </a:solidFill>
              </a:rPr>
              <a:t>a</a:t>
            </a:r>
            <a:r>
              <a:rPr lang="en-US" sz="2000" b="1" baseline="0" dirty="0">
                <a:solidFill>
                  <a:schemeClr val="tx1"/>
                </a:solidFill>
              </a:rPr>
              <a:t> 2022 </a:t>
            </a:r>
            <a:r>
              <a:rPr lang="en-US" b="1" dirty="0">
                <a:solidFill>
                  <a:sysClr val="windowText" lastClr="000000"/>
                </a:solidFill>
              </a:rPr>
              <a:t/>
            </a:r>
            <a:br>
              <a:rPr lang="en-US" b="1" dirty="0">
                <a:solidFill>
                  <a:sysClr val="windowText" lastClr="000000"/>
                </a:solidFill>
              </a:rPr>
            </a:br>
            <a:endParaRPr lang="pt-BR" dirty="0"/>
          </a:p>
        </p:txBody>
      </p:sp>
      <p:graphicFrame>
        <p:nvGraphicFramePr>
          <p:cNvPr id="5" name="Gráfico 4">
            <a:extLst>
              <a:ext uri="{FF2B5EF4-FFF2-40B4-BE49-F238E27FC236}">
                <a16:creationId xmlns:a16="http://schemas.microsoft.com/office/drawing/2014/main" id="{00000000-0008-0000-0100-000004000000}"/>
              </a:ext>
            </a:extLst>
          </p:cNvPr>
          <p:cNvGraphicFramePr/>
          <p:nvPr>
            <p:extLst>
              <p:ext uri="{D42A27DB-BD31-4B8C-83A1-F6EECF244321}">
                <p14:modId xmlns:p14="http://schemas.microsoft.com/office/powerpoint/2010/main" val="1188086347"/>
              </p:ext>
            </p:extLst>
          </p:nvPr>
        </p:nvGraphicFramePr>
        <p:xfrm>
          <a:off x="972000" y="1095500"/>
          <a:ext cx="7200000" cy="360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044487102"/>
      </p:ext>
    </p:extLst>
  </p:cSld>
  <p:clrMapOvr>
    <a:masterClrMapping/>
  </p:clrMapOvr>
  <p:transition spd="slow">
    <p:wip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Shape 114"/>
        <p:cNvGrpSpPr/>
        <p:nvPr/>
      </p:nvGrpSpPr>
      <p:grpSpPr>
        <a:xfrm>
          <a:off x="0" y="0"/>
          <a:ext cx="0" cy="0"/>
          <a:chOff x="0" y="0"/>
          <a:chExt cx="0" cy="0"/>
        </a:xfrm>
      </p:grpSpPr>
      <p:sp>
        <p:nvSpPr>
          <p:cNvPr id="116" name="Google Shape;116;p17"/>
          <p:cNvSpPr/>
          <p:nvPr/>
        </p:nvSpPr>
        <p:spPr>
          <a:xfrm>
            <a:off x="-2382" y="-8015"/>
            <a:ext cx="9144000" cy="1262037"/>
          </a:xfrm>
          <a:prstGeom prst="rect">
            <a:avLst/>
          </a:prstGeom>
          <a:solidFill>
            <a:schemeClr val="lt2"/>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dirty="0"/>
          </a:p>
        </p:txBody>
      </p:sp>
      <p:cxnSp>
        <p:nvCxnSpPr>
          <p:cNvPr id="117" name="Google Shape;117;p17"/>
          <p:cNvCxnSpPr/>
          <p:nvPr/>
        </p:nvCxnSpPr>
        <p:spPr>
          <a:xfrm rot="5400000">
            <a:off x="2826900" y="3472096"/>
            <a:ext cx="3490200" cy="0"/>
          </a:xfrm>
          <a:prstGeom prst="straightConnector1">
            <a:avLst/>
          </a:prstGeom>
          <a:noFill/>
          <a:ln w="9525" cap="rnd" cmpd="sng">
            <a:solidFill>
              <a:srgbClr val="000000"/>
            </a:solidFill>
            <a:prstDash val="solid"/>
            <a:round/>
            <a:headEnd type="none" w="sm" len="sm"/>
            <a:tailEnd type="none" w="sm" len="sm"/>
          </a:ln>
        </p:spPr>
      </p:cxnSp>
      <p:sp>
        <p:nvSpPr>
          <p:cNvPr id="118" name="Google Shape;118;p17"/>
          <p:cNvSpPr txBox="1"/>
          <p:nvPr/>
        </p:nvSpPr>
        <p:spPr>
          <a:xfrm>
            <a:off x="1324368" y="157028"/>
            <a:ext cx="6490500" cy="830997"/>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en" sz="4500" b="1" dirty="0">
                <a:solidFill>
                  <a:schemeClr val="lt1"/>
                </a:solidFill>
                <a:latin typeface="Roboto"/>
                <a:ea typeface="Roboto"/>
                <a:cs typeface="Roboto"/>
                <a:sym typeface="Roboto"/>
              </a:rPr>
              <a:t>Transporte Escolar</a:t>
            </a:r>
            <a:endParaRPr sz="700" dirty="0">
              <a:solidFill>
                <a:schemeClr val="lt1"/>
              </a:solidFill>
            </a:endParaRPr>
          </a:p>
        </p:txBody>
      </p:sp>
      <p:grpSp>
        <p:nvGrpSpPr>
          <p:cNvPr id="119" name="Google Shape;119;p17"/>
          <p:cNvGrpSpPr/>
          <p:nvPr/>
        </p:nvGrpSpPr>
        <p:grpSpPr>
          <a:xfrm>
            <a:off x="1115313" y="4543874"/>
            <a:ext cx="2232450" cy="332133"/>
            <a:chOff x="0" y="222675"/>
            <a:chExt cx="5953200" cy="1070314"/>
          </a:xfrm>
        </p:grpSpPr>
        <p:sp>
          <p:nvSpPr>
            <p:cNvPr id="120" name="Google Shape;120;p17"/>
            <p:cNvSpPr txBox="1"/>
            <p:nvPr/>
          </p:nvSpPr>
          <p:spPr>
            <a:xfrm>
              <a:off x="0" y="222675"/>
              <a:ext cx="5953200" cy="697801"/>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 sz="1700" b="1" u="none" dirty="0">
                  <a:solidFill>
                    <a:schemeClr val="bg2"/>
                  </a:solidFill>
                  <a:latin typeface="Roboto"/>
                  <a:ea typeface="Roboto"/>
                  <a:cs typeface="Roboto"/>
                  <a:sym typeface="Roboto"/>
                </a:rPr>
                <a:t>Fretamento</a:t>
              </a:r>
              <a:endParaRPr sz="700" dirty="0">
                <a:solidFill>
                  <a:schemeClr val="bg2"/>
                </a:solidFill>
              </a:endParaRPr>
            </a:p>
          </p:txBody>
        </p:sp>
        <p:sp>
          <p:nvSpPr>
            <p:cNvPr id="121" name="Google Shape;121;p17"/>
            <p:cNvSpPr txBox="1"/>
            <p:nvPr/>
          </p:nvSpPr>
          <p:spPr>
            <a:xfrm>
              <a:off x="0" y="948280"/>
              <a:ext cx="5953200" cy="344709"/>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endParaRPr sz="700" dirty="0">
                <a:solidFill>
                  <a:schemeClr val="dk1"/>
                </a:solidFill>
              </a:endParaRPr>
            </a:p>
          </p:txBody>
        </p:sp>
      </p:grpSp>
      <p:sp>
        <p:nvSpPr>
          <p:cNvPr id="123" name="Google Shape;123;p17"/>
          <p:cNvSpPr txBox="1"/>
          <p:nvPr/>
        </p:nvSpPr>
        <p:spPr>
          <a:xfrm>
            <a:off x="5789359" y="4445468"/>
            <a:ext cx="2232450" cy="261675"/>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 sz="1700" b="1" u="none" dirty="0">
                <a:solidFill>
                  <a:schemeClr val="tx2"/>
                </a:solidFill>
                <a:latin typeface="Roboto"/>
                <a:ea typeface="Roboto"/>
                <a:cs typeface="Roboto"/>
                <a:sym typeface="Roboto"/>
              </a:rPr>
              <a:t>Passe Escolar</a:t>
            </a:r>
            <a:endParaRPr sz="700" dirty="0">
              <a:solidFill>
                <a:schemeClr val="tx2"/>
              </a:solidFill>
            </a:endParaRPr>
          </a:p>
        </p:txBody>
      </p:sp>
      <p:graphicFrame>
        <p:nvGraphicFramePr>
          <p:cNvPr id="3" name="Gráfico 2">
            <a:extLst>
              <a:ext uri="{FF2B5EF4-FFF2-40B4-BE49-F238E27FC236}">
                <a16:creationId xmlns:a16="http://schemas.microsoft.com/office/drawing/2014/main" id="{1A381875-B030-F063-DE7F-2BBD3E74591A}"/>
              </a:ext>
            </a:extLst>
          </p:cNvPr>
          <p:cNvGraphicFramePr>
            <a:graphicFrameLocks/>
          </p:cNvGraphicFramePr>
          <p:nvPr>
            <p:extLst>
              <p:ext uri="{D42A27DB-BD31-4B8C-83A1-F6EECF244321}">
                <p14:modId xmlns:p14="http://schemas.microsoft.com/office/powerpoint/2010/main" val="1513675398"/>
              </p:ext>
            </p:extLst>
          </p:nvPr>
        </p:nvGraphicFramePr>
        <p:xfrm>
          <a:off x="251520" y="1527348"/>
          <a:ext cx="3960000" cy="2743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Gráfico 4">
            <a:extLst>
              <a:ext uri="{FF2B5EF4-FFF2-40B4-BE49-F238E27FC236}">
                <a16:creationId xmlns:a16="http://schemas.microsoft.com/office/drawing/2014/main" id="{275D3AA8-0159-B4CD-BB38-C3DADB5290DD}"/>
              </a:ext>
            </a:extLst>
          </p:cNvPr>
          <p:cNvGraphicFramePr>
            <a:graphicFrameLocks/>
          </p:cNvGraphicFramePr>
          <p:nvPr>
            <p:extLst>
              <p:ext uri="{D42A27DB-BD31-4B8C-83A1-F6EECF244321}">
                <p14:modId xmlns:p14="http://schemas.microsoft.com/office/powerpoint/2010/main" val="3687452946"/>
              </p:ext>
            </p:extLst>
          </p:nvPr>
        </p:nvGraphicFramePr>
        <p:xfrm>
          <a:off x="4925584" y="1527348"/>
          <a:ext cx="3960000" cy="27432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508374912"/>
      </p:ext>
    </p:extLst>
  </p:cSld>
  <p:clrMapOvr>
    <a:masterClrMapping/>
  </p:clrMapOvr>
  <p:transition spd="slow">
    <p:wip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691B896-BB50-7CF6-F5BE-3786E0B2323D}"/>
              </a:ext>
            </a:extLst>
          </p:cNvPr>
          <p:cNvSpPr>
            <a:spLocks noGrp="1"/>
          </p:cNvSpPr>
          <p:nvPr>
            <p:ph type="title"/>
          </p:nvPr>
        </p:nvSpPr>
        <p:spPr>
          <a:xfrm>
            <a:off x="588900" y="276399"/>
            <a:ext cx="7966200" cy="585900"/>
          </a:xfrm>
        </p:spPr>
        <p:txBody>
          <a:bodyPr/>
          <a:lstStyle/>
          <a:p>
            <a:r>
              <a:rPr lang="pt-BR" sz="2000" dirty="0"/>
              <a:t>Quantidade de unidades escolares que utilizam o transporte escolar municipal por área de planejamento.</a:t>
            </a:r>
          </a:p>
        </p:txBody>
      </p:sp>
      <p:graphicFrame>
        <p:nvGraphicFramePr>
          <p:cNvPr id="5" name="Gráfico 4">
            <a:extLst>
              <a:ext uri="{FF2B5EF4-FFF2-40B4-BE49-F238E27FC236}">
                <a16:creationId xmlns:a16="http://schemas.microsoft.com/office/drawing/2014/main" id="{16A6D533-45F4-208B-5184-666DBC61E103}"/>
              </a:ext>
            </a:extLst>
          </p:cNvPr>
          <p:cNvGraphicFramePr/>
          <p:nvPr>
            <p:extLst>
              <p:ext uri="{D42A27DB-BD31-4B8C-83A1-F6EECF244321}">
                <p14:modId xmlns:p14="http://schemas.microsoft.com/office/powerpoint/2010/main" val="2317066761"/>
              </p:ext>
            </p:extLst>
          </p:nvPr>
        </p:nvGraphicFramePr>
        <p:xfrm>
          <a:off x="972000" y="1275606"/>
          <a:ext cx="7200000" cy="360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878929588"/>
      </p:ext>
    </p:extLst>
  </p:cSld>
  <p:clrMapOvr>
    <a:masterClrMapping/>
  </p:clrMapOvr>
  <p:transition spd="slow">
    <p:wip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Shape 129"/>
        <p:cNvGrpSpPr/>
        <p:nvPr/>
      </p:nvGrpSpPr>
      <p:grpSpPr>
        <a:xfrm>
          <a:off x="0" y="0"/>
          <a:ext cx="0" cy="0"/>
          <a:chOff x="0" y="0"/>
          <a:chExt cx="0" cy="0"/>
        </a:xfrm>
      </p:grpSpPr>
      <p:sp>
        <p:nvSpPr>
          <p:cNvPr id="130" name="Google Shape;130;p18"/>
          <p:cNvSpPr/>
          <p:nvPr/>
        </p:nvSpPr>
        <p:spPr>
          <a:xfrm>
            <a:off x="0" y="2571750"/>
            <a:ext cx="9144000" cy="2571900"/>
          </a:xfrm>
          <a:prstGeom prst="rect">
            <a:avLst/>
          </a:prstGeom>
          <a:solidFill>
            <a:schemeClr val="dk2"/>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dirty="0"/>
          </a:p>
        </p:txBody>
      </p:sp>
      <p:cxnSp>
        <p:nvCxnSpPr>
          <p:cNvPr id="131" name="Google Shape;131;p18"/>
          <p:cNvCxnSpPr/>
          <p:nvPr/>
        </p:nvCxnSpPr>
        <p:spPr>
          <a:xfrm>
            <a:off x="514350" y="3120177"/>
            <a:ext cx="8115300" cy="0"/>
          </a:xfrm>
          <a:prstGeom prst="straightConnector1">
            <a:avLst/>
          </a:prstGeom>
          <a:noFill/>
          <a:ln w="9525" cap="rnd" cmpd="sng">
            <a:solidFill>
              <a:schemeClr val="accent3"/>
            </a:solidFill>
            <a:prstDash val="solid"/>
            <a:round/>
            <a:headEnd type="none" w="sm" len="sm"/>
            <a:tailEnd type="none" w="sm" len="sm"/>
          </a:ln>
        </p:spPr>
      </p:cxnSp>
      <p:cxnSp>
        <p:nvCxnSpPr>
          <p:cNvPr id="132" name="Google Shape;132;p18"/>
          <p:cNvCxnSpPr/>
          <p:nvPr/>
        </p:nvCxnSpPr>
        <p:spPr>
          <a:xfrm>
            <a:off x="514350" y="3591301"/>
            <a:ext cx="8115300" cy="0"/>
          </a:xfrm>
          <a:prstGeom prst="straightConnector1">
            <a:avLst/>
          </a:prstGeom>
          <a:noFill/>
          <a:ln w="9525" cap="rnd" cmpd="sng">
            <a:solidFill>
              <a:schemeClr val="accent3"/>
            </a:solidFill>
            <a:prstDash val="solid"/>
            <a:round/>
            <a:headEnd type="none" w="sm" len="sm"/>
            <a:tailEnd type="none" w="sm" len="sm"/>
          </a:ln>
        </p:spPr>
      </p:cxnSp>
      <p:sp>
        <p:nvSpPr>
          <p:cNvPr id="133" name="Google Shape;133;p18"/>
          <p:cNvSpPr txBox="1"/>
          <p:nvPr/>
        </p:nvSpPr>
        <p:spPr>
          <a:xfrm>
            <a:off x="514350" y="3760248"/>
            <a:ext cx="1989900" cy="664797"/>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 sz="1200" dirty="0">
                <a:solidFill>
                  <a:schemeClr val="lt1"/>
                </a:solidFill>
                <a:latin typeface="Roboto"/>
                <a:ea typeface="Roboto"/>
                <a:sym typeface="Roboto"/>
              </a:rPr>
              <a:t>80 autorizações para realização de transporte escolar</a:t>
            </a:r>
            <a:endParaRPr sz="700" dirty="0">
              <a:solidFill>
                <a:schemeClr val="lt1"/>
              </a:solidFill>
            </a:endParaRPr>
          </a:p>
        </p:txBody>
      </p:sp>
      <p:sp>
        <p:nvSpPr>
          <p:cNvPr id="134" name="Google Shape;134;p18"/>
          <p:cNvSpPr txBox="1"/>
          <p:nvPr/>
        </p:nvSpPr>
        <p:spPr>
          <a:xfrm>
            <a:off x="3373184" y="3752278"/>
            <a:ext cx="1989900" cy="886397"/>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pt-BR" sz="1200" dirty="0">
                <a:solidFill>
                  <a:schemeClr val="lt1"/>
                </a:solidFill>
                <a:latin typeface="Roboto"/>
                <a:ea typeface="Roboto"/>
              </a:rPr>
              <a:t>Atualmente o município tem 117 autorizações de táxi emitidas, distribuídas em 31 pontos no município</a:t>
            </a:r>
            <a:endParaRPr sz="1200" dirty="0">
              <a:solidFill>
                <a:schemeClr val="lt1"/>
              </a:solidFill>
              <a:latin typeface="Roboto"/>
              <a:ea typeface="Roboto"/>
            </a:endParaRPr>
          </a:p>
        </p:txBody>
      </p:sp>
      <p:sp>
        <p:nvSpPr>
          <p:cNvPr id="135" name="Google Shape;135;p18"/>
          <p:cNvSpPr txBox="1"/>
          <p:nvPr/>
        </p:nvSpPr>
        <p:spPr>
          <a:xfrm>
            <a:off x="6089515" y="3760248"/>
            <a:ext cx="1989900" cy="443198"/>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 sz="1200" dirty="0">
                <a:solidFill>
                  <a:schemeClr val="lt1"/>
                </a:solidFill>
                <a:latin typeface="Roboto"/>
                <a:ea typeface="Roboto"/>
                <a:sym typeface="Roboto"/>
              </a:rPr>
              <a:t>Sem dados de frota atuante no município</a:t>
            </a:r>
            <a:endParaRPr sz="700" dirty="0">
              <a:solidFill>
                <a:schemeClr val="lt1"/>
              </a:solidFill>
            </a:endParaRPr>
          </a:p>
        </p:txBody>
      </p:sp>
      <p:sp>
        <p:nvSpPr>
          <p:cNvPr id="136" name="Google Shape;136;p18"/>
          <p:cNvSpPr txBox="1"/>
          <p:nvPr/>
        </p:nvSpPr>
        <p:spPr>
          <a:xfrm>
            <a:off x="514350" y="3203857"/>
            <a:ext cx="1989900" cy="2772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 sz="1800" b="1" dirty="0">
                <a:solidFill>
                  <a:schemeClr val="lt1"/>
                </a:solidFill>
                <a:latin typeface="Roboto"/>
                <a:ea typeface="Roboto"/>
                <a:cs typeface="Roboto"/>
                <a:sym typeface="Roboto"/>
              </a:rPr>
              <a:t>Vans Escolares</a:t>
            </a:r>
            <a:endParaRPr sz="700" dirty="0">
              <a:solidFill>
                <a:schemeClr val="lt1"/>
              </a:solidFill>
            </a:endParaRPr>
          </a:p>
        </p:txBody>
      </p:sp>
      <p:sp>
        <p:nvSpPr>
          <p:cNvPr id="137" name="Google Shape;137;p18"/>
          <p:cNvSpPr txBox="1"/>
          <p:nvPr/>
        </p:nvSpPr>
        <p:spPr>
          <a:xfrm>
            <a:off x="3373184" y="3195887"/>
            <a:ext cx="1989900" cy="2772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 sz="1800" b="1" dirty="0">
                <a:solidFill>
                  <a:schemeClr val="lt1"/>
                </a:solidFill>
                <a:latin typeface="Roboto"/>
                <a:ea typeface="Roboto"/>
                <a:cs typeface="Roboto"/>
                <a:sym typeface="Roboto"/>
              </a:rPr>
              <a:t>Táxis</a:t>
            </a:r>
            <a:endParaRPr sz="700" dirty="0">
              <a:solidFill>
                <a:schemeClr val="lt1"/>
              </a:solidFill>
            </a:endParaRPr>
          </a:p>
        </p:txBody>
      </p:sp>
      <p:sp>
        <p:nvSpPr>
          <p:cNvPr id="138" name="Google Shape;138;p18"/>
          <p:cNvSpPr txBox="1"/>
          <p:nvPr/>
        </p:nvSpPr>
        <p:spPr>
          <a:xfrm>
            <a:off x="6089514" y="3203857"/>
            <a:ext cx="2756760" cy="276999"/>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 sz="1800" b="1" dirty="0">
                <a:solidFill>
                  <a:schemeClr val="lt1"/>
                </a:solidFill>
                <a:latin typeface="Roboto"/>
                <a:ea typeface="Roboto"/>
                <a:cs typeface="Roboto"/>
                <a:sym typeface="Roboto"/>
              </a:rPr>
              <a:t>Tranporte por Aplicativo</a:t>
            </a:r>
            <a:endParaRPr sz="700" dirty="0">
              <a:solidFill>
                <a:schemeClr val="lt1"/>
              </a:solidFill>
            </a:endParaRPr>
          </a:p>
        </p:txBody>
      </p:sp>
      <p:sp>
        <p:nvSpPr>
          <p:cNvPr id="139" name="Google Shape;139;p18"/>
          <p:cNvSpPr txBox="1"/>
          <p:nvPr/>
        </p:nvSpPr>
        <p:spPr>
          <a:xfrm>
            <a:off x="514350" y="504825"/>
            <a:ext cx="3725400" cy="1384995"/>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 sz="4500" b="1" dirty="0">
                <a:solidFill>
                  <a:schemeClr val="dk1"/>
                </a:solidFill>
                <a:latin typeface="Roboto"/>
                <a:ea typeface="Roboto"/>
                <a:cs typeface="Roboto"/>
                <a:sym typeface="Roboto"/>
              </a:rPr>
              <a:t>Outros tipo de transportes</a:t>
            </a:r>
            <a:endParaRPr sz="700" dirty="0">
              <a:solidFill>
                <a:schemeClr val="dk1"/>
              </a:solidFill>
            </a:endParaRPr>
          </a:p>
        </p:txBody>
      </p:sp>
    </p:spTree>
  </p:cSld>
  <p:clrMapOvr>
    <a:masterClrMapping/>
  </p:clrMapOvr>
  <p:transition spd="slow">
    <p:wip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3BC4052-EB02-48B2-63EC-E2627F7AAF1D}"/>
              </a:ext>
            </a:extLst>
          </p:cNvPr>
          <p:cNvSpPr>
            <a:spLocks noGrp="1"/>
          </p:cNvSpPr>
          <p:nvPr>
            <p:ph type="ctrTitle"/>
          </p:nvPr>
        </p:nvSpPr>
        <p:spPr>
          <a:xfrm>
            <a:off x="5004048" y="1532700"/>
            <a:ext cx="3291300" cy="2078100"/>
          </a:xfrm>
        </p:spPr>
        <p:txBody>
          <a:bodyPr/>
          <a:lstStyle/>
          <a:p>
            <a:r>
              <a:rPr lang="pt-BR" dirty="0"/>
              <a:t>Pesquisa de Opinião</a:t>
            </a:r>
          </a:p>
        </p:txBody>
      </p:sp>
      <p:grpSp>
        <p:nvGrpSpPr>
          <p:cNvPr id="5" name="Google Shape;463;p32">
            <a:extLst>
              <a:ext uri="{FF2B5EF4-FFF2-40B4-BE49-F238E27FC236}">
                <a16:creationId xmlns:a16="http://schemas.microsoft.com/office/drawing/2014/main" id="{B721C265-C98F-E615-316D-0C501A7D8973}"/>
              </a:ext>
            </a:extLst>
          </p:cNvPr>
          <p:cNvGrpSpPr>
            <a:grpSpLocks noChangeAspect="1"/>
          </p:cNvGrpSpPr>
          <p:nvPr/>
        </p:nvGrpSpPr>
        <p:grpSpPr>
          <a:xfrm>
            <a:off x="848652" y="1421587"/>
            <a:ext cx="2674820" cy="2300326"/>
            <a:chOff x="3955019" y="2348644"/>
            <a:chExt cx="483489" cy="415797"/>
          </a:xfrm>
        </p:grpSpPr>
        <p:sp>
          <p:nvSpPr>
            <p:cNvPr id="6" name="Google Shape;464;p32">
              <a:extLst>
                <a:ext uri="{FF2B5EF4-FFF2-40B4-BE49-F238E27FC236}">
                  <a16:creationId xmlns:a16="http://schemas.microsoft.com/office/drawing/2014/main" id="{1FBAC2C1-7369-A88A-5789-3F69F1000287}"/>
                </a:ext>
              </a:extLst>
            </p:cNvPr>
            <p:cNvSpPr/>
            <p:nvPr/>
          </p:nvSpPr>
          <p:spPr>
            <a:xfrm>
              <a:off x="3959856" y="2353481"/>
              <a:ext cx="473825" cy="406126"/>
            </a:xfrm>
            <a:custGeom>
              <a:avLst/>
              <a:gdLst/>
              <a:ahLst/>
              <a:cxnLst/>
              <a:rect l="l" t="t" r="r" b="b"/>
              <a:pathLst>
                <a:path w="947650" h="812251" extrusionOk="0">
                  <a:moveTo>
                    <a:pt x="44967" y="798973"/>
                  </a:moveTo>
                  <a:cubicBezTo>
                    <a:pt x="64935" y="786551"/>
                    <a:pt x="122149" y="745628"/>
                    <a:pt x="154520" y="667574"/>
                  </a:cubicBezTo>
                  <a:cubicBezTo>
                    <a:pt x="156436" y="662969"/>
                    <a:pt x="154985" y="657610"/>
                    <a:pt x="150979" y="654649"/>
                  </a:cubicBezTo>
                  <a:cubicBezTo>
                    <a:pt x="58105" y="585671"/>
                    <a:pt x="0" y="487243"/>
                    <a:pt x="0" y="377999"/>
                  </a:cubicBezTo>
                  <a:cubicBezTo>
                    <a:pt x="0" y="169244"/>
                    <a:pt x="212141" y="0"/>
                    <a:pt x="473815" y="0"/>
                  </a:cubicBezTo>
                  <a:cubicBezTo>
                    <a:pt x="735509" y="0"/>
                    <a:pt x="947650" y="169244"/>
                    <a:pt x="947650" y="377999"/>
                  </a:cubicBezTo>
                  <a:cubicBezTo>
                    <a:pt x="947650" y="586774"/>
                    <a:pt x="735509" y="755999"/>
                    <a:pt x="473815" y="755999"/>
                  </a:cubicBezTo>
                  <a:cubicBezTo>
                    <a:pt x="415033" y="755999"/>
                    <a:pt x="358748" y="747466"/>
                    <a:pt x="306796" y="731851"/>
                  </a:cubicBezTo>
                  <a:cubicBezTo>
                    <a:pt x="303371" y="730826"/>
                    <a:pt x="299656" y="731522"/>
                    <a:pt x="296851" y="733728"/>
                  </a:cubicBezTo>
                  <a:cubicBezTo>
                    <a:pt x="172592" y="831014"/>
                    <a:pt x="74048" y="813716"/>
                    <a:pt x="45934" y="805783"/>
                  </a:cubicBezTo>
                  <a:cubicBezTo>
                    <a:pt x="42800" y="804893"/>
                    <a:pt x="42181" y="800714"/>
                    <a:pt x="44967" y="798973"/>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dirty="0">
                <a:solidFill>
                  <a:schemeClr val="dk1"/>
                </a:solidFill>
                <a:latin typeface="Calibri"/>
                <a:ea typeface="Calibri"/>
                <a:cs typeface="Calibri"/>
                <a:sym typeface="Calibri"/>
              </a:endParaRPr>
            </a:p>
          </p:txBody>
        </p:sp>
        <p:sp>
          <p:nvSpPr>
            <p:cNvPr id="7" name="Google Shape;465;p32">
              <a:extLst>
                <a:ext uri="{FF2B5EF4-FFF2-40B4-BE49-F238E27FC236}">
                  <a16:creationId xmlns:a16="http://schemas.microsoft.com/office/drawing/2014/main" id="{9F67A31B-D5EB-FEB8-2578-48945E9CE078}"/>
                </a:ext>
              </a:extLst>
            </p:cNvPr>
            <p:cNvSpPr/>
            <p:nvPr/>
          </p:nvSpPr>
          <p:spPr>
            <a:xfrm>
              <a:off x="3955019" y="2348644"/>
              <a:ext cx="483489" cy="415797"/>
            </a:xfrm>
            <a:custGeom>
              <a:avLst/>
              <a:gdLst/>
              <a:ahLst/>
              <a:cxnLst/>
              <a:rect l="l" t="t" r="r" b="b"/>
              <a:pathLst>
                <a:path w="966979" h="831594" extrusionOk="0">
                  <a:moveTo>
                    <a:pt x="824572" y="112823"/>
                  </a:moveTo>
                  <a:cubicBezTo>
                    <a:pt x="733381" y="40071"/>
                    <a:pt x="612237" y="0"/>
                    <a:pt x="483490" y="0"/>
                  </a:cubicBezTo>
                  <a:cubicBezTo>
                    <a:pt x="354742" y="0"/>
                    <a:pt x="233618" y="40071"/>
                    <a:pt x="142427" y="112823"/>
                  </a:cubicBezTo>
                  <a:cubicBezTo>
                    <a:pt x="50578" y="186097"/>
                    <a:pt x="0" y="283712"/>
                    <a:pt x="0" y="387674"/>
                  </a:cubicBezTo>
                  <a:cubicBezTo>
                    <a:pt x="0" y="442741"/>
                    <a:pt x="14086" y="495950"/>
                    <a:pt x="41890" y="545812"/>
                  </a:cubicBezTo>
                  <a:cubicBezTo>
                    <a:pt x="68630" y="593778"/>
                    <a:pt x="106632" y="636268"/>
                    <a:pt x="154888" y="672102"/>
                  </a:cubicBezTo>
                  <a:cubicBezTo>
                    <a:pt x="155313" y="672431"/>
                    <a:pt x="155468" y="673031"/>
                    <a:pt x="155255" y="673553"/>
                  </a:cubicBezTo>
                  <a:cubicBezTo>
                    <a:pt x="123562" y="749981"/>
                    <a:pt x="66328" y="789995"/>
                    <a:pt x="49533" y="800443"/>
                  </a:cubicBezTo>
                  <a:cubicBezTo>
                    <a:pt x="45025" y="803249"/>
                    <a:pt x="42587" y="808453"/>
                    <a:pt x="43341" y="813716"/>
                  </a:cubicBezTo>
                  <a:cubicBezTo>
                    <a:pt x="44096" y="818979"/>
                    <a:pt x="47888" y="823313"/>
                    <a:pt x="52997" y="824765"/>
                  </a:cubicBezTo>
                  <a:lnTo>
                    <a:pt x="52997" y="824765"/>
                  </a:lnTo>
                  <a:cubicBezTo>
                    <a:pt x="63561" y="827744"/>
                    <a:pt x="82020" y="831595"/>
                    <a:pt x="106806" y="831595"/>
                  </a:cubicBezTo>
                  <a:cubicBezTo>
                    <a:pt x="118647" y="831595"/>
                    <a:pt x="131959" y="830705"/>
                    <a:pt x="146510" y="828421"/>
                  </a:cubicBezTo>
                  <a:cubicBezTo>
                    <a:pt x="202157" y="819695"/>
                    <a:pt x="257998" y="793652"/>
                    <a:pt x="312465" y="750987"/>
                  </a:cubicBezTo>
                  <a:cubicBezTo>
                    <a:pt x="312813" y="750716"/>
                    <a:pt x="313258" y="750639"/>
                    <a:pt x="313665" y="750755"/>
                  </a:cubicBezTo>
                  <a:cubicBezTo>
                    <a:pt x="367900" y="767047"/>
                    <a:pt x="425037" y="775328"/>
                    <a:pt x="483470" y="775328"/>
                  </a:cubicBezTo>
                  <a:cubicBezTo>
                    <a:pt x="612218" y="775328"/>
                    <a:pt x="733361" y="735257"/>
                    <a:pt x="824553" y="662505"/>
                  </a:cubicBezTo>
                  <a:cubicBezTo>
                    <a:pt x="916402" y="589231"/>
                    <a:pt x="966980" y="491635"/>
                    <a:pt x="966980" y="387654"/>
                  </a:cubicBezTo>
                  <a:cubicBezTo>
                    <a:pt x="966999" y="283712"/>
                    <a:pt x="916421" y="186097"/>
                    <a:pt x="824572" y="112823"/>
                  </a:cubicBezTo>
                  <a:close/>
                  <a:moveTo>
                    <a:pt x="58240" y="806151"/>
                  </a:moveTo>
                  <a:lnTo>
                    <a:pt x="58240" y="806151"/>
                  </a:lnTo>
                  <a:cubicBezTo>
                    <a:pt x="58240" y="806151"/>
                    <a:pt x="58259" y="806151"/>
                    <a:pt x="58259" y="806151"/>
                  </a:cubicBezTo>
                  <a:cubicBezTo>
                    <a:pt x="58259" y="806151"/>
                    <a:pt x="58240" y="806151"/>
                    <a:pt x="58240" y="806151"/>
                  </a:cubicBezTo>
                  <a:close/>
                  <a:moveTo>
                    <a:pt x="483490" y="755999"/>
                  </a:moveTo>
                  <a:cubicBezTo>
                    <a:pt x="426933" y="755999"/>
                    <a:pt x="371673" y="748008"/>
                    <a:pt x="319257" y="732258"/>
                  </a:cubicBezTo>
                  <a:cubicBezTo>
                    <a:pt x="312833" y="730323"/>
                    <a:pt x="305828" y="731639"/>
                    <a:pt x="300546" y="735779"/>
                  </a:cubicBezTo>
                  <a:cubicBezTo>
                    <a:pt x="194921" y="818496"/>
                    <a:pt x="108876" y="816038"/>
                    <a:pt x="71339" y="809150"/>
                  </a:cubicBezTo>
                  <a:cubicBezTo>
                    <a:pt x="98466" y="789956"/>
                    <a:pt x="144768" y="749323"/>
                    <a:pt x="173114" y="680964"/>
                  </a:cubicBezTo>
                  <a:cubicBezTo>
                    <a:pt x="176733" y="672218"/>
                    <a:pt x="173985" y="662195"/>
                    <a:pt x="166400" y="656565"/>
                  </a:cubicBezTo>
                  <a:cubicBezTo>
                    <a:pt x="120369" y="622375"/>
                    <a:pt x="84168" y="581936"/>
                    <a:pt x="58763" y="536389"/>
                  </a:cubicBezTo>
                  <a:cubicBezTo>
                    <a:pt x="32622" y="489449"/>
                    <a:pt x="19349" y="439413"/>
                    <a:pt x="19349" y="387674"/>
                  </a:cubicBezTo>
                  <a:cubicBezTo>
                    <a:pt x="19349" y="184588"/>
                    <a:pt x="227562" y="19349"/>
                    <a:pt x="483490" y="19349"/>
                  </a:cubicBezTo>
                  <a:cubicBezTo>
                    <a:pt x="739437" y="19349"/>
                    <a:pt x="947650" y="184588"/>
                    <a:pt x="947650" y="387674"/>
                  </a:cubicBezTo>
                  <a:cubicBezTo>
                    <a:pt x="947650" y="590759"/>
                    <a:pt x="739437" y="755999"/>
                    <a:pt x="483490" y="755999"/>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dirty="0">
                <a:solidFill>
                  <a:schemeClr val="dk1"/>
                </a:solidFill>
                <a:latin typeface="Calibri"/>
                <a:ea typeface="Calibri"/>
                <a:cs typeface="Calibri"/>
                <a:sym typeface="Calibri"/>
              </a:endParaRPr>
            </a:p>
          </p:txBody>
        </p:sp>
      </p:grpSp>
    </p:spTree>
    <p:extLst>
      <p:ext uri="{BB962C8B-B14F-4D97-AF65-F5344CB8AC3E}">
        <p14:creationId xmlns:p14="http://schemas.microsoft.com/office/powerpoint/2010/main" val="1117905635"/>
      </p:ext>
    </p:extLst>
  </p:cSld>
  <p:clrMapOvr>
    <a:masterClrMapping/>
  </p:clrMapOvr>
  <p:transition spd="slow">
    <p:wip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47D2A9-A005-F7CB-A67F-294238A684FD}"/>
              </a:ext>
            </a:extLst>
          </p:cNvPr>
          <p:cNvSpPr>
            <a:spLocks noGrp="1"/>
          </p:cNvSpPr>
          <p:nvPr>
            <p:ph type="title"/>
          </p:nvPr>
        </p:nvSpPr>
        <p:spPr>
          <a:xfrm>
            <a:off x="467544" y="195486"/>
            <a:ext cx="7966200" cy="621990"/>
          </a:xfrm>
        </p:spPr>
        <p:txBody>
          <a:bodyPr/>
          <a:lstStyle/>
          <a:p>
            <a:r>
              <a:rPr lang="pt-BR" sz="2400" dirty="0"/>
              <a:t>Qual o tipo de transporte utilizado?</a:t>
            </a:r>
          </a:p>
        </p:txBody>
      </p:sp>
      <p:graphicFrame>
        <p:nvGraphicFramePr>
          <p:cNvPr id="4" name="Gráfico 3">
            <a:extLst>
              <a:ext uri="{FF2B5EF4-FFF2-40B4-BE49-F238E27FC236}">
                <a16:creationId xmlns:a16="http://schemas.microsoft.com/office/drawing/2014/main" id="{E33FEE8B-952C-E959-6A94-DE7952BB8DD6}"/>
              </a:ext>
            </a:extLst>
          </p:cNvPr>
          <p:cNvGraphicFramePr>
            <a:graphicFrameLocks/>
          </p:cNvGraphicFramePr>
          <p:nvPr>
            <p:extLst>
              <p:ext uri="{D42A27DB-BD31-4B8C-83A1-F6EECF244321}">
                <p14:modId xmlns:p14="http://schemas.microsoft.com/office/powerpoint/2010/main" val="3911339122"/>
              </p:ext>
            </p:extLst>
          </p:nvPr>
        </p:nvGraphicFramePr>
        <p:xfrm>
          <a:off x="612000" y="817476"/>
          <a:ext cx="7920000" cy="396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28703112"/>
      </p:ext>
    </p:extLst>
  </p:cSld>
  <p:clrMapOvr>
    <a:masterClrMapping/>
  </p:clrMapOvr>
  <p:transition spd="slow">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22"/>
          <p:cNvSpPr/>
          <p:nvPr/>
        </p:nvSpPr>
        <p:spPr>
          <a:xfrm>
            <a:off x="2968860" y="517227"/>
            <a:ext cx="3576600" cy="4112100"/>
          </a:xfrm>
          <a:prstGeom prst="rect">
            <a:avLst/>
          </a:prstGeom>
          <a:solidFill>
            <a:schemeClr val="dk2"/>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dirty="0"/>
          </a:p>
        </p:txBody>
      </p:sp>
      <p:sp>
        <p:nvSpPr>
          <p:cNvPr id="205" name="Google Shape;205;p22"/>
          <p:cNvSpPr txBox="1"/>
          <p:nvPr/>
        </p:nvSpPr>
        <p:spPr>
          <a:xfrm>
            <a:off x="514350" y="858074"/>
            <a:ext cx="2212800" cy="1923604"/>
          </a:xfrm>
          <a:prstGeom prst="rect">
            <a:avLst/>
          </a:prstGeom>
          <a:noFill/>
          <a:ln>
            <a:noFill/>
          </a:ln>
        </p:spPr>
        <p:txBody>
          <a:bodyPr spcFirstLastPara="1" wrap="square" lIns="0" tIns="0" rIns="0" bIns="0" anchor="t" anchorCtr="0">
            <a:spAutoFit/>
          </a:bodyPr>
          <a:lstStyle/>
          <a:p>
            <a:pPr lvl="0"/>
            <a:r>
              <a:rPr lang="en" sz="2500" b="1" dirty="0">
                <a:solidFill>
                  <a:schemeClr val="dk1"/>
                </a:solidFill>
                <a:latin typeface="Roboto"/>
                <a:ea typeface="Roboto"/>
                <a:cs typeface="Roboto"/>
                <a:sym typeface="Roboto"/>
              </a:rPr>
              <a:t>Política Nacional de Mobilidade Urbana</a:t>
            </a:r>
          </a:p>
          <a:p>
            <a:pPr marL="0" marR="0" lvl="0" indent="0" algn="l" rtl="0">
              <a:lnSpc>
                <a:spcPct val="100000"/>
              </a:lnSpc>
              <a:spcBef>
                <a:spcPts val="0"/>
              </a:spcBef>
              <a:spcAft>
                <a:spcPts val="0"/>
              </a:spcAft>
              <a:buNone/>
            </a:pPr>
            <a:endParaRPr lang="en" sz="2500" b="1" dirty="0">
              <a:solidFill>
                <a:schemeClr val="dk1"/>
              </a:solidFill>
              <a:latin typeface="Roboto"/>
              <a:ea typeface="Roboto"/>
              <a:cs typeface="Roboto"/>
              <a:sym typeface="Roboto"/>
            </a:endParaRPr>
          </a:p>
        </p:txBody>
      </p:sp>
      <p:sp>
        <p:nvSpPr>
          <p:cNvPr id="206" name="Google Shape;206;p22"/>
          <p:cNvSpPr txBox="1"/>
          <p:nvPr/>
        </p:nvSpPr>
        <p:spPr>
          <a:xfrm>
            <a:off x="3144260" y="858074"/>
            <a:ext cx="3225800" cy="2326791"/>
          </a:xfrm>
          <a:prstGeom prst="rect">
            <a:avLst/>
          </a:prstGeom>
          <a:noFill/>
          <a:ln>
            <a:noFill/>
          </a:ln>
        </p:spPr>
        <p:txBody>
          <a:bodyPr spcFirstLastPara="1" wrap="square" lIns="0" tIns="0" rIns="0" bIns="0" anchor="t" anchorCtr="0">
            <a:spAutoFit/>
          </a:bodyPr>
          <a:lstStyle/>
          <a:p>
            <a:pPr marL="285750" lvl="0" indent="-285750">
              <a:lnSpc>
                <a:spcPct val="120000"/>
              </a:lnSpc>
              <a:buClr>
                <a:schemeClr val="bg1"/>
              </a:buClr>
              <a:buFont typeface="Wingdings" panose="05000000000000000000" pitchFamily="2" charset="2"/>
              <a:buChar char="q"/>
            </a:pPr>
            <a:r>
              <a:rPr lang="pt-BR" b="1" dirty="0">
                <a:solidFill>
                  <a:schemeClr val="bg1"/>
                </a:solidFill>
                <a:latin typeface="Roboto"/>
                <a:ea typeface="Roboto"/>
                <a:cs typeface="Roboto"/>
              </a:rPr>
              <a:t>Segurança nos deslocamentos das pessoas; </a:t>
            </a:r>
          </a:p>
          <a:p>
            <a:pPr marL="285750" lvl="0" indent="-285750">
              <a:lnSpc>
                <a:spcPct val="120000"/>
              </a:lnSpc>
              <a:buClr>
                <a:schemeClr val="bg1"/>
              </a:buClr>
              <a:buFont typeface="Wingdings" panose="05000000000000000000" pitchFamily="2" charset="2"/>
              <a:buChar char="q"/>
            </a:pPr>
            <a:r>
              <a:rPr lang="pt-BR" b="1" dirty="0">
                <a:solidFill>
                  <a:schemeClr val="bg1"/>
                </a:solidFill>
                <a:latin typeface="Roboto"/>
                <a:ea typeface="Roboto"/>
                <a:cs typeface="Roboto"/>
              </a:rPr>
              <a:t>Justa distribuição dos benefícios e ônus decorrentes do uso dos diferentes modos e serviços; </a:t>
            </a:r>
          </a:p>
          <a:p>
            <a:pPr marL="285750" lvl="0" indent="-285750">
              <a:lnSpc>
                <a:spcPct val="120000"/>
              </a:lnSpc>
              <a:buClr>
                <a:schemeClr val="bg1"/>
              </a:buClr>
              <a:buFont typeface="Wingdings" panose="05000000000000000000" pitchFamily="2" charset="2"/>
              <a:buChar char="q"/>
            </a:pPr>
            <a:r>
              <a:rPr lang="pt-BR" b="1" dirty="0">
                <a:solidFill>
                  <a:schemeClr val="bg1"/>
                </a:solidFill>
                <a:latin typeface="Roboto"/>
                <a:ea typeface="Roboto"/>
                <a:cs typeface="Roboto"/>
              </a:rPr>
              <a:t>Equidade no uso do espaço público de circulação, vias e logradouros; e </a:t>
            </a:r>
          </a:p>
          <a:p>
            <a:pPr marL="285750" lvl="0" indent="-285750">
              <a:lnSpc>
                <a:spcPct val="120000"/>
              </a:lnSpc>
              <a:buClr>
                <a:schemeClr val="bg1"/>
              </a:buClr>
              <a:buFont typeface="Wingdings" panose="05000000000000000000" pitchFamily="2" charset="2"/>
              <a:buChar char="q"/>
            </a:pPr>
            <a:r>
              <a:rPr lang="pt-BR" b="1" dirty="0">
                <a:solidFill>
                  <a:schemeClr val="bg1"/>
                </a:solidFill>
                <a:latin typeface="Roboto"/>
                <a:ea typeface="Roboto"/>
                <a:cs typeface="Roboto"/>
              </a:rPr>
              <a:t>Eficiência, eficácia e efetividade na circulação urbana</a:t>
            </a:r>
            <a:r>
              <a:rPr lang="pt-BR" sz="600" b="1" dirty="0">
                <a:solidFill>
                  <a:schemeClr val="bg1"/>
                </a:solidFill>
              </a:rPr>
              <a:t>.</a:t>
            </a:r>
            <a:endParaRPr sz="500" b="1" dirty="0">
              <a:solidFill>
                <a:schemeClr val="bg1"/>
              </a:solidFill>
            </a:endParaRPr>
          </a:p>
        </p:txBody>
      </p:sp>
      <p:pic>
        <p:nvPicPr>
          <p:cNvPr id="2" name="Imagem 1"/>
          <p:cNvPicPr>
            <a:picLocks noChangeAspect="1"/>
          </p:cNvPicPr>
          <p:nvPr/>
        </p:nvPicPr>
        <p:blipFill rotWithShape="1">
          <a:blip r:embed="rId3">
            <a:extLst>
              <a:ext uri="{28A0092B-C50C-407E-A947-70E740481C1C}">
                <a14:useLocalDpi xmlns:a14="http://schemas.microsoft.com/office/drawing/2010/main" val="0"/>
              </a:ext>
            </a:extLst>
          </a:blip>
          <a:srcRect l="28076" t="10272" r="22665" b="10154"/>
          <a:stretch/>
        </p:blipFill>
        <p:spPr>
          <a:xfrm>
            <a:off x="6545460" y="517227"/>
            <a:ext cx="3393997" cy="4112100"/>
          </a:xfrm>
          <a:prstGeom prst="rect">
            <a:avLst/>
          </a:prstGeom>
        </p:spPr>
      </p:pic>
      <p:sp>
        <p:nvSpPr>
          <p:cNvPr id="3" name="Retângulo 2"/>
          <p:cNvSpPr/>
          <p:nvPr/>
        </p:nvSpPr>
        <p:spPr>
          <a:xfrm>
            <a:off x="514350" y="4152273"/>
            <a:ext cx="1640193" cy="477054"/>
          </a:xfrm>
          <a:prstGeom prst="rect">
            <a:avLst/>
          </a:prstGeom>
        </p:spPr>
        <p:txBody>
          <a:bodyPr wrap="none">
            <a:spAutoFit/>
          </a:bodyPr>
          <a:lstStyle/>
          <a:p>
            <a:pPr lvl="0"/>
            <a:r>
              <a:rPr lang="en" sz="2500" b="1" dirty="0">
                <a:solidFill>
                  <a:schemeClr val="dk1"/>
                </a:solidFill>
                <a:latin typeface="Roboto"/>
                <a:ea typeface="Roboto"/>
                <a:cs typeface="Roboto"/>
                <a:sym typeface="Roboto"/>
              </a:rPr>
              <a:t>Princípios</a:t>
            </a:r>
          </a:p>
        </p:txBody>
      </p:sp>
    </p:spTree>
    <p:extLst>
      <p:ext uri="{BB962C8B-B14F-4D97-AF65-F5344CB8AC3E}">
        <p14:creationId xmlns:p14="http://schemas.microsoft.com/office/powerpoint/2010/main" val="3503667734"/>
      </p:ext>
    </p:extLst>
  </p:cSld>
  <p:clrMapOvr>
    <a:masterClrMapping/>
  </p:clrMapOvr>
  <p:transition spd="slow">
    <p:wip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47D2A9-A005-F7CB-A67F-294238A684FD}"/>
              </a:ext>
            </a:extLst>
          </p:cNvPr>
          <p:cNvSpPr>
            <a:spLocks noGrp="1"/>
          </p:cNvSpPr>
          <p:nvPr>
            <p:ph type="title"/>
          </p:nvPr>
        </p:nvSpPr>
        <p:spPr>
          <a:xfrm>
            <a:off x="467544" y="195486"/>
            <a:ext cx="7966200" cy="621990"/>
          </a:xfrm>
        </p:spPr>
        <p:txBody>
          <a:bodyPr/>
          <a:lstStyle/>
          <a:p>
            <a:r>
              <a:rPr lang="pt-BR" sz="2400" dirty="0"/>
              <a:t>Quais os maiores problemas em relação a mobilidade em Americana?</a:t>
            </a:r>
          </a:p>
        </p:txBody>
      </p:sp>
      <p:graphicFrame>
        <p:nvGraphicFramePr>
          <p:cNvPr id="6" name="Gráfico 5">
            <a:extLst>
              <a:ext uri="{FF2B5EF4-FFF2-40B4-BE49-F238E27FC236}">
                <a16:creationId xmlns:a16="http://schemas.microsoft.com/office/drawing/2014/main" id="{3FEA24AF-5F03-8440-F1FC-B4E3C45DF5FA}"/>
              </a:ext>
            </a:extLst>
          </p:cNvPr>
          <p:cNvGraphicFramePr>
            <a:graphicFrameLocks/>
          </p:cNvGraphicFramePr>
          <p:nvPr>
            <p:extLst>
              <p:ext uri="{D42A27DB-BD31-4B8C-83A1-F6EECF244321}">
                <p14:modId xmlns:p14="http://schemas.microsoft.com/office/powerpoint/2010/main" val="1502335796"/>
              </p:ext>
            </p:extLst>
          </p:nvPr>
        </p:nvGraphicFramePr>
        <p:xfrm>
          <a:off x="588900" y="1111052"/>
          <a:ext cx="7920000" cy="396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495130408"/>
      </p:ext>
    </p:extLst>
  </p:cSld>
  <p:clrMapOvr>
    <a:masterClrMapping/>
  </p:clrMapOvr>
  <p:transition spd="slow">
    <p:wip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47D2A9-A005-F7CB-A67F-294238A684FD}"/>
              </a:ext>
            </a:extLst>
          </p:cNvPr>
          <p:cNvSpPr>
            <a:spLocks noGrp="1"/>
          </p:cNvSpPr>
          <p:nvPr>
            <p:ph type="title"/>
          </p:nvPr>
        </p:nvSpPr>
        <p:spPr>
          <a:xfrm>
            <a:off x="467544" y="195486"/>
            <a:ext cx="7966200" cy="621990"/>
          </a:xfrm>
        </p:spPr>
        <p:txBody>
          <a:bodyPr/>
          <a:lstStyle/>
          <a:p>
            <a:r>
              <a:rPr lang="pt-BR" sz="2400" dirty="0"/>
              <a:t>Quais os pontos fortes em relação a mobilidade em Americana?</a:t>
            </a:r>
          </a:p>
        </p:txBody>
      </p:sp>
      <p:graphicFrame>
        <p:nvGraphicFramePr>
          <p:cNvPr id="4" name="Gráfico 3">
            <a:extLst>
              <a:ext uri="{FF2B5EF4-FFF2-40B4-BE49-F238E27FC236}">
                <a16:creationId xmlns:a16="http://schemas.microsoft.com/office/drawing/2014/main" id="{7FF7948C-4086-7438-6E56-2B131020F555}"/>
              </a:ext>
            </a:extLst>
          </p:cNvPr>
          <p:cNvGraphicFramePr>
            <a:graphicFrameLocks/>
          </p:cNvGraphicFramePr>
          <p:nvPr>
            <p:extLst>
              <p:ext uri="{D42A27DB-BD31-4B8C-83A1-F6EECF244321}">
                <p14:modId xmlns:p14="http://schemas.microsoft.com/office/powerpoint/2010/main" val="857409693"/>
              </p:ext>
            </p:extLst>
          </p:nvPr>
        </p:nvGraphicFramePr>
        <p:xfrm>
          <a:off x="612000" y="988014"/>
          <a:ext cx="7920000" cy="396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250209682"/>
      </p:ext>
    </p:extLst>
  </p:cSld>
  <p:clrMapOvr>
    <a:masterClrMapping/>
  </p:clrMapOvr>
  <p:transition spd="slow">
    <p:wip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Shape 257"/>
        <p:cNvGrpSpPr/>
        <p:nvPr/>
      </p:nvGrpSpPr>
      <p:grpSpPr>
        <a:xfrm>
          <a:off x="0" y="0"/>
          <a:ext cx="0" cy="0"/>
          <a:chOff x="0" y="0"/>
          <a:chExt cx="0" cy="0"/>
        </a:xfrm>
      </p:grpSpPr>
      <p:sp>
        <p:nvSpPr>
          <p:cNvPr id="258" name="Google Shape;258;p27"/>
          <p:cNvSpPr/>
          <p:nvPr/>
        </p:nvSpPr>
        <p:spPr>
          <a:xfrm>
            <a:off x="0" y="514350"/>
            <a:ext cx="3890400" cy="4114800"/>
          </a:xfrm>
          <a:prstGeom prst="rect">
            <a:avLst/>
          </a:prstGeom>
          <a:solidFill>
            <a:srgbClr val="C00000"/>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dirty="0"/>
          </a:p>
        </p:txBody>
      </p:sp>
      <p:grpSp>
        <p:nvGrpSpPr>
          <p:cNvPr id="259" name="Google Shape;259;p27"/>
          <p:cNvGrpSpPr/>
          <p:nvPr/>
        </p:nvGrpSpPr>
        <p:grpSpPr>
          <a:xfrm>
            <a:off x="4560044" y="514350"/>
            <a:ext cx="4069606" cy="4037744"/>
            <a:chOff x="-31883" y="-47625"/>
            <a:chExt cx="10852283" cy="6569079"/>
          </a:xfrm>
        </p:grpSpPr>
        <p:sp>
          <p:nvSpPr>
            <p:cNvPr id="260" name="Google Shape;260;p27"/>
            <p:cNvSpPr txBox="1"/>
            <p:nvPr/>
          </p:nvSpPr>
          <p:spPr>
            <a:xfrm>
              <a:off x="0" y="-47625"/>
              <a:ext cx="10820400" cy="1477328"/>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pt-BR" sz="1500" dirty="0">
                  <a:solidFill>
                    <a:schemeClr val="dk1"/>
                  </a:solidFill>
                  <a:latin typeface="Roboto"/>
                  <a:ea typeface="Roboto"/>
                  <a:cs typeface="Roboto"/>
                  <a:sym typeface="Roboto"/>
                </a:rPr>
                <a:t>Os</a:t>
              </a:r>
              <a:r>
                <a:rPr lang="en" sz="1500" dirty="0">
                  <a:solidFill>
                    <a:schemeClr val="dk1"/>
                  </a:solidFill>
                  <a:latin typeface="Roboto"/>
                  <a:ea typeface="Roboto"/>
                  <a:cs typeface="Roboto"/>
                  <a:sym typeface="Roboto"/>
                </a:rPr>
                <a:t> dados de dessa apresentação foram baseados nas seguintes fontes:</a:t>
              </a:r>
              <a:endParaRPr sz="700" dirty="0">
                <a:solidFill>
                  <a:schemeClr val="dk1"/>
                </a:solidFill>
              </a:endParaRPr>
            </a:p>
          </p:txBody>
        </p:sp>
        <p:sp>
          <p:nvSpPr>
            <p:cNvPr id="261" name="Google Shape;261;p27"/>
            <p:cNvSpPr txBox="1"/>
            <p:nvPr/>
          </p:nvSpPr>
          <p:spPr>
            <a:xfrm>
              <a:off x="0" y="5169490"/>
              <a:ext cx="10820400" cy="1351964"/>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endParaRPr lang="pt-BR" sz="1500" dirty="0" smtClean="0">
                <a:solidFill>
                  <a:schemeClr val="dk1"/>
                </a:solidFill>
                <a:latin typeface="Roboto"/>
                <a:ea typeface="Roboto"/>
                <a:cs typeface="Roboto"/>
                <a:sym typeface="Roboto"/>
              </a:endParaRPr>
            </a:p>
            <a:p>
              <a:pPr marL="0" marR="0" lvl="0" indent="0" algn="l" rtl="0">
                <a:lnSpc>
                  <a:spcPct val="120000"/>
                </a:lnSpc>
                <a:spcBef>
                  <a:spcPts val="0"/>
                </a:spcBef>
                <a:spcAft>
                  <a:spcPts val="0"/>
                </a:spcAft>
                <a:buNone/>
              </a:pPr>
              <a:r>
                <a:rPr lang="pt-BR" sz="1500" dirty="0" smtClean="0">
                  <a:solidFill>
                    <a:schemeClr val="dk1"/>
                  </a:solidFill>
                  <a:latin typeface="Roboto"/>
                  <a:ea typeface="Roboto"/>
                  <a:cs typeface="Roboto"/>
                  <a:sym typeface="Roboto"/>
                </a:rPr>
                <a:t>Vocês </a:t>
              </a:r>
              <a:r>
                <a:rPr lang="pt-BR" sz="1500" dirty="0">
                  <a:solidFill>
                    <a:schemeClr val="dk1"/>
                  </a:solidFill>
                  <a:latin typeface="Roboto"/>
                  <a:ea typeface="Roboto"/>
                  <a:cs typeface="Roboto"/>
                  <a:sym typeface="Roboto"/>
                </a:rPr>
                <a:t>também podem chegar estas informações online! </a:t>
              </a:r>
              <a:endParaRPr sz="700" dirty="0">
                <a:solidFill>
                  <a:schemeClr val="dk1"/>
                </a:solidFill>
              </a:endParaRPr>
            </a:p>
          </p:txBody>
        </p:sp>
        <p:sp>
          <p:nvSpPr>
            <p:cNvPr id="262" name="Google Shape;262;p27"/>
            <p:cNvSpPr txBox="1"/>
            <p:nvPr/>
          </p:nvSpPr>
          <p:spPr>
            <a:xfrm>
              <a:off x="-31883" y="1389324"/>
              <a:ext cx="10820400" cy="3815541"/>
            </a:xfrm>
            <a:prstGeom prst="rect">
              <a:avLst/>
            </a:prstGeom>
            <a:noFill/>
            <a:ln>
              <a:noFill/>
            </a:ln>
          </p:spPr>
          <p:txBody>
            <a:bodyPr spcFirstLastPara="1" wrap="square" lIns="0" tIns="0" rIns="0" bIns="0" anchor="t" anchorCtr="0">
              <a:spAutoFit/>
            </a:bodyPr>
            <a:lstStyle/>
            <a:p>
              <a:pPr marL="457200" marR="0" lvl="0" indent="-323850" algn="l" rtl="0">
                <a:lnSpc>
                  <a:spcPct val="120000"/>
                </a:lnSpc>
                <a:spcBef>
                  <a:spcPts val="0"/>
                </a:spcBef>
                <a:spcAft>
                  <a:spcPts val="0"/>
                </a:spcAft>
                <a:buClr>
                  <a:schemeClr val="dk1"/>
                </a:buClr>
                <a:buSzPts val="1500"/>
                <a:buFont typeface="Roboto"/>
                <a:buChar char="●"/>
              </a:pPr>
              <a:r>
                <a:rPr lang="en-US" sz="1500" b="1" dirty="0">
                  <a:solidFill>
                    <a:schemeClr val="dk1"/>
                  </a:solidFill>
                  <a:latin typeface="Roboto"/>
                  <a:ea typeface="Roboto"/>
                  <a:sym typeface="Roboto"/>
                </a:rPr>
                <a:t>IBGE</a:t>
              </a:r>
            </a:p>
            <a:p>
              <a:pPr marL="457200" marR="0" lvl="0" indent="-323850" algn="l" rtl="0">
                <a:lnSpc>
                  <a:spcPct val="120000"/>
                </a:lnSpc>
                <a:spcBef>
                  <a:spcPts val="0"/>
                </a:spcBef>
                <a:spcAft>
                  <a:spcPts val="0"/>
                </a:spcAft>
                <a:buClr>
                  <a:schemeClr val="dk1"/>
                </a:buClr>
                <a:buSzPts val="1500"/>
                <a:buFont typeface="Roboto"/>
                <a:buChar char="●"/>
              </a:pPr>
              <a:r>
                <a:rPr lang="en-US" sz="1500" b="1" dirty="0">
                  <a:solidFill>
                    <a:schemeClr val="dk1"/>
                  </a:solidFill>
                  <a:latin typeface="Roboto"/>
                  <a:ea typeface="Roboto"/>
                  <a:sym typeface="Roboto"/>
                </a:rPr>
                <a:t>SENATRAN</a:t>
              </a:r>
            </a:p>
            <a:p>
              <a:pPr marL="457200" marR="0" lvl="0" indent="-323850" algn="l" rtl="0">
                <a:lnSpc>
                  <a:spcPct val="120000"/>
                </a:lnSpc>
                <a:spcBef>
                  <a:spcPts val="0"/>
                </a:spcBef>
                <a:spcAft>
                  <a:spcPts val="0"/>
                </a:spcAft>
                <a:buClr>
                  <a:schemeClr val="dk1"/>
                </a:buClr>
                <a:buSzPts val="1500"/>
                <a:buFont typeface="Roboto"/>
                <a:buChar char="●"/>
              </a:pPr>
              <a:r>
                <a:rPr lang="en-US" sz="1500" b="1" dirty="0" smtClean="0">
                  <a:solidFill>
                    <a:schemeClr val="dk1"/>
                  </a:solidFill>
                  <a:latin typeface="Roboto"/>
                  <a:ea typeface="Roboto"/>
                  <a:sym typeface="Roboto"/>
                </a:rPr>
                <a:t>INFOSIGA-SP</a:t>
              </a:r>
            </a:p>
            <a:p>
              <a:pPr marL="457200" marR="0" lvl="0" indent="-323850" algn="l" rtl="0">
                <a:lnSpc>
                  <a:spcPct val="120000"/>
                </a:lnSpc>
                <a:spcBef>
                  <a:spcPts val="0"/>
                </a:spcBef>
                <a:spcAft>
                  <a:spcPts val="0"/>
                </a:spcAft>
                <a:buClr>
                  <a:schemeClr val="dk1"/>
                </a:buClr>
                <a:buSzPts val="1500"/>
                <a:buFont typeface="Roboto"/>
                <a:buChar char="●"/>
              </a:pPr>
              <a:r>
                <a:rPr lang="en-US" sz="1500" b="1" dirty="0" smtClean="0">
                  <a:solidFill>
                    <a:schemeClr val="dk1"/>
                  </a:solidFill>
                  <a:latin typeface="Roboto"/>
                  <a:ea typeface="Roboto"/>
                  <a:sym typeface="Roboto"/>
                </a:rPr>
                <a:t>IPEA</a:t>
              </a:r>
              <a:endParaRPr lang="en-US" sz="1500" b="1" dirty="0">
                <a:solidFill>
                  <a:schemeClr val="dk1"/>
                </a:solidFill>
                <a:latin typeface="Roboto"/>
                <a:ea typeface="Roboto"/>
                <a:sym typeface="Roboto"/>
              </a:endParaRPr>
            </a:p>
            <a:p>
              <a:pPr marL="457200" marR="0" lvl="0" indent="-323850" algn="l" rtl="0">
                <a:lnSpc>
                  <a:spcPct val="120000"/>
                </a:lnSpc>
                <a:spcBef>
                  <a:spcPts val="0"/>
                </a:spcBef>
                <a:spcAft>
                  <a:spcPts val="0"/>
                </a:spcAft>
                <a:buClr>
                  <a:schemeClr val="dk1"/>
                </a:buClr>
                <a:buSzPts val="1500"/>
                <a:buFont typeface="Roboto"/>
                <a:buChar char="●"/>
              </a:pPr>
              <a:r>
                <a:rPr lang="en-US" sz="1500" b="1" dirty="0">
                  <a:solidFill>
                    <a:schemeClr val="dk1"/>
                  </a:solidFill>
                  <a:latin typeface="Roboto"/>
                  <a:ea typeface="Roboto"/>
                  <a:sym typeface="Roboto"/>
                </a:rPr>
                <a:t>SECRETARIA DE </a:t>
              </a:r>
              <a:r>
                <a:rPr lang="en-US" sz="1500" b="1" dirty="0" smtClean="0">
                  <a:solidFill>
                    <a:schemeClr val="dk1"/>
                  </a:solidFill>
                  <a:latin typeface="Roboto"/>
                  <a:ea typeface="Roboto"/>
                  <a:sym typeface="Roboto"/>
                </a:rPr>
                <a:t>PLANEJAMENTO</a:t>
              </a:r>
            </a:p>
            <a:p>
              <a:pPr marL="457200" marR="0" lvl="0" indent="-323850" algn="l" rtl="0">
                <a:lnSpc>
                  <a:spcPct val="120000"/>
                </a:lnSpc>
                <a:spcBef>
                  <a:spcPts val="0"/>
                </a:spcBef>
                <a:spcAft>
                  <a:spcPts val="0"/>
                </a:spcAft>
                <a:buClr>
                  <a:schemeClr val="dk1"/>
                </a:buClr>
                <a:buSzPts val="1500"/>
                <a:buFont typeface="Roboto"/>
                <a:buChar char="●"/>
              </a:pPr>
              <a:r>
                <a:rPr lang="en-US" sz="1500" b="1" dirty="0" smtClean="0">
                  <a:solidFill>
                    <a:schemeClr val="dk1"/>
                  </a:solidFill>
                  <a:latin typeface="Roboto"/>
                  <a:ea typeface="Roboto"/>
                  <a:sym typeface="Roboto"/>
                </a:rPr>
                <a:t>UNIDADE DE TRANSPORTES E SISTEMA VIÁRIO</a:t>
              </a:r>
            </a:p>
            <a:p>
              <a:pPr marL="457200" marR="0" lvl="0" indent="-323850" algn="l" rtl="0">
                <a:lnSpc>
                  <a:spcPct val="120000"/>
                </a:lnSpc>
                <a:spcBef>
                  <a:spcPts val="0"/>
                </a:spcBef>
                <a:spcAft>
                  <a:spcPts val="0"/>
                </a:spcAft>
                <a:buClr>
                  <a:schemeClr val="dk1"/>
                </a:buClr>
                <a:buSzPts val="1500"/>
                <a:buFont typeface="Roboto"/>
                <a:buChar char="●"/>
              </a:pPr>
              <a:r>
                <a:rPr lang="en-US" sz="1500" b="1" dirty="0" smtClean="0">
                  <a:solidFill>
                    <a:schemeClr val="dk1"/>
                  </a:solidFill>
                  <a:latin typeface="Roboto"/>
                  <a:ea typeface="Roboto"/>
                  <a:sym typeface="Roboto"/>
                </a:rPr>
                <a:t>SECRETARIA DE EDUCAÇÃO</a:t>
              </a:r>
              <a:endParaRPr lang="en-US" sz="1500" b="1" dirty="0">
                <a:solidFill>
                  <a:schemeClr val="dk1"/>
                </a:solidFill>
                <a:latin typeface="Roboto"/>
                <a:ea typeface="Roboto"/>
                <a:sym typeface="Roboto"/>
              </a:endParaRPr>
            </a:p>
            <a:p>
              <a:pPr marL="133350" marR="0" lvl="0" algn="l" rtl="0">
                <a:lnSpc>
                  <a:spcPct val="120000"/>
                </a:lnSpc>
                <a:spcBef>
                  <a:spcPts val="0"/>
                </a:spcBef>
                <a:spcAft>
                  <a:spcPts val="0"/>
                </a:spcAft>
                <a:buClr>
                  <a:schemeClr val="dk1"/>
                </a:buClr>
                <a:buSzPts val="1500"/>
              </a:pPr>
              <a:endParaRPr lang="en-US" sz="700" dirty="0">
                <a:solidFill>
                  <a:schemeClr val="dk1"/>
                </a:solidFill>
              </a:endParaRPr>
            </a:p>
          </p:txBody>
        </p:sp>
      </p:grpSp>
      <p:sp>
        <p:nvSpPr>
          <p:cNvPr id="263" name="Google Shape;263;p27"/>
          <p:cNvSpPr txBox="1"/>
          <p:nvPr/>
        </p:nvSpPr>
        <p:spPr>
          <a:xfrm>
            <a:off x="683568" y="2180153"/>
            <a:ext cx="2837700" cy="538609"/>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 sz="3500" b="1" dirty="0">
                <a:solidFill>
                  <a:schemeClr val="lt1"/>
                </a:solidFill>
                <a:latin typeface="Roboto"/>
                <a:ea typeface="Roboto"/>
                <a:cs typeface="Roboto"/>
                <a:sym typeface="Roboto"/>
              </a:rPr>
              <a:t>Referências</a:t>
            </a:r>
            <a:endParaRPr sz="700" dirty="0">
              <a:solidFill>
                <a:schemeClr val="lt1"/>
              </a:solidFill>
            </a:endParaRPr>
          </a:p>
        </p:txBody>
      </p:sp>
    </p:spTree>
  </p:cSld>
  <p:clrMapOvr>
    <a:masterClrMapping/>
  </p:clrMapOvr>
  <p:transition spd="slow">
    <p:wip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Shape 239"/>
        <p:cNvGrpSpPr/>
        <p:nvPr/>
      </p:nvGrpSpPr>
      <p:grpSpPr>
        <a:xfrm>
          <a:off x="0" y="0"/>
          <a:ext cx="0" cy="0"/>
          <a:chOff x="0" y="0"/>
          <a:chExt cx="0" cy="0"/>
        </a:xfrm>
      </p:grpSpPr>
      <p:pic>
        <p:nvPicPr>
          <p:cNvPr id="240" name="Google Shape;240;p25"/>
          <p:cNvPicPr preferRelativeResize="0"/>
          <p:nvPr/>
        </p:nvPicPr>
        <p:blipFill>
          <a:blip r:embed="rId3">
            <a:extLst>
              <a:ext uri="{837473B0-CC2E-450A-ABE3-18F120FF3D39}">
                <a1611:picAttrSrcUrl xmlns="" xmlns:a1611="http://schemas.microsoft.com/office/drawing/2016/11/main" r:id="rId4"/>
              </a:ext>
            </a:extLst>
          </a:blip>
          <a:srcRect t="12506" b="12506"/>
          <a:stretch/>
        </p:blipFill>
        <p:spPr>
          <a:xfrm>
            <a:off x="0" y="774"/>
            <a:ext cx="9143999" cy="5142727"/>
          </a:xfrm>
          <a:prstGeom prst="rect">
            <a:avLst/>
          </a:prstGeom>
          <a:noFill/>
          <a:ln>
            <a:noFill/>
          </a:ln>
        </p:spPr>
      </p:pic>
      <p:sp>
        <p:nvSpPr>
          <p:cNvPr id="241" name="Google Shape;241;p25"/>
          <p:cNvSpPr/>
          <p:nvPr/>
        </p:nvSpPr>
        <p:spPr>
          <a:xfrm>
            <a:off x="514350" y="3554516"/>
            <a:ext cx="8115300" cy="1588800"/>
          </a:xfrm>
          <a:prstGeom prst="rect">
            <a:avLst/>
          </a:prstGeom>
          <a:solidFill>
            <a:schemeClr val="dk2"/>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dirty="0"/>
          </a:p>
        </p:txBody>
      </p:sp>
      <p:sp>
        <p:nvSpPr>
          <p:cNvPr id="242" name="Google Shape;242;p25"/>
          <p:cNvSpPr txBox="1"/>
          <p:nvPr/>
        </p:nvSpPr>
        <p:spPr>
          <a:xfrm>
            <a:off x="5004048" y="4024313"/>
            <a:ext cx="3172932" cy="553998"/>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 sz="1500" dirty="0">
                <a:solidFill>
                  <a:schemeClr val="lt1"/>
                </a:solidFill>
                <a:latin typeface="Roboto"/>
                <a:ea typeface="Roboto"/>
                <a:cs typeface="Roboto"/>
                <a:sym typeface="Roboto"/>
              </a:rPr>
              <a:t>Esperamos a participaçãp de todos nas próximas etapas.</a:t>
            </a:r>
            <a:endParaRPr sz="700" dirty="0">
              <a:solidFill>
                <a:schemeClr val="lt1"/>
              </a:solidFill>
            </a:endParaRPr>
          </a:p>
        </p:txBody>
      </p:sp>
      <p:sp>
        <p:nvSpPr>
          <p:cNvPr id="243" name="Google Shape;243;p25"/>
          <p:cNvSpPr txBox="1"/>
          <p:nvPr/>
        </p:nvSpPr>
        <p:spPr>
          <a:xfrm>
            <a:off x="967021" y="3933825"/>
            <a:ext cx="3725400" cy="6927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 sz="4500" b="1" dirty="0">
                <a:solidFill>
                  <a:schemeClr val="lt1"/>
                </a:solidFill>
                <a:latin typeface="Roboto"/>
                <a:ea typeface="Roboto"/>
                <a:cs typeface="Roboto"/>
                <a:sym typeface="Roboto"/>
              </a:rPr>
              <a:t>Obrigada!</a:t>
            </a:r>
            <a:endParaRPr sz="700" dirty="0">
              <a:solidFill>
                <a:schemeClr val="lt1"/>
              </a:solidFill>
            </a:endParaRPr>
          </a:p>
        </p:txBody>
      </p:sp>
      <p:sp>
        <p:nvSpPr>
          <p:cNvPr id="2" name="CaixaDeTexto 1">
            <a:extLst>
              <a:ext uri="{FF2B5EF4-FFF2-40B4-BE49-F238E27FC236}">
                <a16:creationId xmlns:a16="http://schemas.microsoft.com/office/drawing/2014/main" id="{453A93DE-4D37-3E47-79F0-9A5494139F46}"/>
              </a:ext>
            </a:extLst>
          </p:cNvPr>
          <p:cNvSpPr txBox="1"/>
          <p:nvPr/>
        </p:nvSpPr>
        <p:spPr>
          <a:xfrm>
            <a:off x="0" y="5143501"/>
            <a:ext cx="9143999" cy="230832"/>
          </a:xfrm>
          <a:prstGeom prst="rect">
            <a:avLst/>
          </a:prstGeom>
          <a:noFill/>
        </p:spPr>
        <p:txBody>
          <a:bodyPr wrap="square" rtlCol="0">
            <a:spAutoFit/>
          </a:bodyPr>
          <a:lstStyle/>
          <a:p>
            <a:r>
              <a:rPr lang="pt-BR" sz="900" dirty="0">
                <a:hlinkClick r:id="rId4" tooltip="https://www.flickr.com/photos/andken/2850395162"/>
              </a:rPr>
              <a:t>Esta Foto</a:t>
            </a:r>
            <a:r>
              <a:rPr lang="pt-BR" sz="900" dirty="0"/>
              <a:t> de Autor Desconhecido está licenciado em </a:t>
            </a:r>
            <a:r>
              <a:rPr lang="pt-BR" sz="900" dirty="0">
                <a:hlinkClick r:id="rId5" tooltip="https://creativecommons.org/licenses/by-nc/3.0/"/>
              </a:rPr>
              <a:t>CC BY-NC</a:t>
            </a:r>
            <a:endParaRPr lang="pt-BR" sz="900" dirty="0"/>
          </a:p>
        </p:txBody>
      </p:sp>
    </p:spTree>
  </p:cSld>
  <p:clrMapOvr>
    <a:masterClrMapping/>
  </p:clrMapOvr>
  <p:transition spd="slow">
    <p:wip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22"/>
          <p:cNvSpPr/>
          <p:nvPr/>
        </p:nvSpPr>
        <p:spPr>
          <a:xfrm>
            <a:off x="2968860" y="517227"/>
            <a:ext cx="3576600" cy="4112100"/>
          </a:xfrm>
          <a:prstGeom prst="rect">
            <a:avLst/>
          </a:prstGeom>
          <a:solidFill>
            <a:schemeClr val="dk2"/>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dirty="0"/>
          </a:p>
        </p:txBody>
      </p:sp>
      <p:pic>
        <p:nvPicPr>
          <p:cNvPr id="2" name="Imagem 1"/>
          <p:cNvPicPr>
            <a:picLocks noChangeAspect="1"/>
          </p:cNvPicPr>
          <p:nvPr/>
        </p:nvPicPr>
        <p:blipFill rotWithShape="1">
          <a:blip r:embed="rId3">
            <a:extLst>
              <a:ext uri="{28A0092B-C50C-407E-A947-70E740481C1C}">
                <a14:useLocalDpi xmlns:a14="http://schemas.microsoft.com/office/drawing/2010/main" val="0"/>
              </a:ext>
            </a:extLst>
          </a:blip>
          <a:srcRect l="13523"/>
          <a:stretch/>
        </p:blipFill>
        <p:spPr>
          <a:xfrm>
            <a:off x="6545460" y="517227"/>
            <a:ext cx="2845558" cy="4112100"/>
          </a:xfrm>
          <a:prstGeom prst="rect">
            <a:avLst/>
          </a:prstGeom>
        </p:spPr>
      </p:pic>
      <p:sp>
        <p:nvSpPr>
          <p:cNvPr id="6" name="Google Shape;206;p22"/>
          <p:cNvSpPr txBox="1"/>
          <p:nvPr/>
        </p:nvSpPr>
        <p:spPr>
          <a:xfrm>
            <a:off x="3144260" y="751342"/>
            <a:ext cx="3225800" cy="3360920"/>
          </a:xfrm>
          <a:prstGeom prst="rect">
            <a:avLst/>
          </a:prstGeom>
          <a:noFill/>
          <a:ln>
            <a:noFill/>
          </a:ln>
        </p:spPr>
        <p:txBody>
          <a:bodyPr spcFirstLastPara="1" wrap="square" lIns="0" tIns="0" rIns="0" bIns="0" anchor="t" anchorCtr="0">
            <a:spAutoFit/>
          </a:bodyPr>
          <a:lstStyle/>
          <a:p>
            <a:pPr marL="285750" lvl="0" indent="-285750">
              <a:lnSpc>
                <a:spcPct val="120000"/>
              </a:lnSpc>
              <a:buClr>
                <a:schemeClr val="bg1"/>
              </a:buClr>
              <a:buFont typeface="Wingdings" panose="05000000000000000000" pitchFamily="2" charset="2"/>
              <a:buChar char="q"/>
            </a:pPr>
            <a:r>
              <a:rPr lang="pt-BR" b="1" dirty="0">
                <a:solidFill>
                  <a:schemeClr val="bg1"/>
                </a:solidFill>
              </a:rPr>
              <a:t>Integração com a política de desenvolvimento urbano e respectivas políticas setoriais de habitação, saneamento básico, planejamento e gestão do uso do solo no âmbito dos entes federativos; </a:t>
            </a:r>
          </a:p>
          <a:p>
            <a:pPr marL="285750" lvl="0" indent="-285750">
              <a:lnSpc>
                <a:spcPct val="120000"/>
              </a:lnSpc>
              <a:buClr>
                <a:schemeClr val="bg1"/>
              </a:buClr>
              <a:buFont typeface="Wingdings" panose="05000000000000000000" pitchFamily="2" charset="2"/>
              <a:buChar char="q"/>
            </a:pPr>
            <a:r>
              <a:rPr lang="pt-BR" b="1" dirty="0">
                <a:solidFill>
                  <a:schemeClr val="bg1"/>
                </a:solidFill>
              </a:rPr>
              <a:t>Prioridade dos modos de transportes não motorizados sobre os motorizados e dos serviços de transporte público coletivo sobre o transporte individual motorizado; </a:t>
            </a:r>
          </a:p>
        </p:txBody>
      </p:sp>
      <p:sp>
        <p:nvSpPr>
          <p:cNvPr id="7" name="Google Shape;205;p22"/>
          <p:cNvSpPr txBox="1"/>
          <p:nvPr/>
        </p:nvSpPr>
        <p:spPr>
          <a:xfrm>
            <a:off x="348902" y="751342"/>
            <a:ext cx="2212800" cy="1923604"/>
          </a:xfrm>
          <a:prstGeom prst="rect">
            <a:avLst/>
          </a:prstGeom>
          <a:noFill/>
          <a:ln>
            <a:noFill/>
          </a:ln>
        </p:spPr>
        <p:txBody>
          <a:bodyPr spcFirstLastPara="1" wrap="square" lIns="0" tIns="0" rIns="0" bIns="0" anchor="t" anchorCtr="0">
            <a:spAutoFit/>
          </a:bodyPr>
          <a:lstStyle/>
          <a:p>
            <a:pPr lvl="0"/>
            <a:r>
              <a:rPr lang="en" sz="2500" b="1" dirty="0">
                <a:solidFill>
                  <a:schemeClr val="dk1"/>
                </a:solidFill>
                <a:latin typeface="Roboto"/>
                <a:ea typeface="Roboto"/>
                <a:cs typeface="Roboto"/>
                <a:sym typeface="Roboto"/>
              </a:rPr>
              <a:t>Política Nacional de Mobilidade Urbana</a:t>
            </a:r>
          </a:p>
          <a:p>
            <a:pPr marL="0" marR="0" lvl="0" indent="0" algn="l" rtl="0">
              <a:lnSpc>
                <a:spcPct val="100000"/>
              </a:lnSpc>
              <a:spcBef>
                <a:spcPts val="0"/>
              </a:spcBef>
              <a:spcAft>
                <a:spcPts val="0"/>
              </a:spcAft>
              <a:buNone/>
            </a:pPr>
            <a:endParaRPr lang="en" sz="2500" b="1" dirty="0">
              <a:solidFill>
                <a:schemeClr val="dk1"/>
              </a:solidFill>
              <a:latin typeface="Roboto"/>
              <a:ea typeface="Roboto"/>
              <a:cs typeface="Roboto"/>
              <a:sym typeface="Roboto"/>
            </a:endParaRPr>
          </a:p>
        </p:txBody>
      </p:sp>
      <p:sp>
        <p:nvSpPr>
          <p:cNvPr id="8" name="Retângulo 7"/>
          <p:cNvSpPr/>
          <p:nvPr/>
        </p:nvSpPr>
        <p:spPr>
          <a:xfrm>
            <a:off x="348902" y="4152273"/>
            <a:ext cx="1580882" cy="477054"/>
          </a:xfrm>
          <a:prstGeom prst="rect">
            <a:avLst/>
          </a:prstGeom>
        </p:spPr>
        <p:txBody>
          <a:bodyPr wrap="none">
            <a:spAutoFit/>
          </a:bodyPr>
          <a:lstStyle/>
          <a:p>
            <a:pPr lvl="0"/>
            <a:r>
              <a:rPr lang="en" sz="2500" b="1" dirty="0">
                <a:solidFill>
                  <a:schemeClr val="dk1"/>
                </a:solidFill>
                <a:latin typeface="Roboto"/>
                <a:ea typeface="Roboto"/>
                <a:cs typeface="Roboto"/>
                <a:sym typeface="Roboto"/>
              </a:rPr>
              <a:t>Diretrizes</a:t>
            </a:r>
          </a:p>
        </p:txBody>
      </p:sp>
    </p:spTree>
    <p:extLst>
      <p:ext uri="{BB962C8B-B14F-4D97-AF65-F5344CB8AC3E}">
        <p14:creationId xmlns:p14="http://schemas.microsoft.com/office/powerpoint/2010/main" val="3193919414"/>
      </p:ext>
    </p:extLst>
  </p:cSld>
  <p:clrMapOvr>
    <a:masterClrMapping/>
  </p:clrMapOvr>
  <p:transition spd="slow">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22"/>
          <p:cNvSpPr/>
          <p:nvPr/>
        </p:nvSpPr>
        <p:spPr>
          <a:xfrm>
            <a:off x="2968860" y="517227"/>
            <a:ext cx="3576600" cy="4112100"/>
          </a:xfrm>
          <a:prstGeom prst="rect">
            <a:avLst/>
          </a:prstGeom>
          <a:solidFill>
            <a:schemeClr val="tx2"/>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dirty="0"/>
          </a:p>
        </p:txBody>
      </p:sp>
      <p:sp>
        <p:nvSpPr>
          <p:cNvPr id="205" name="Google Shape;205;p22"/>
          <p:cNvSpPr txBox="1"/>
          <p:nvPr/>
        </p:nvSpPr>
        <p:spPr>
          <a:xfrm>
            <a:off x="514350" y="858074"/>
            <a:ext cx="2212800" cy="3462486"/>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 sz="2500" b="1" dirty="0">
                <a:solidFill>
                  <a:schemeClr val="dk1"/>
                </a:solidFill>
                <a:latin typeface="Roboto"/>
                <a:ea typeface="Roboto"/>
                <a:cs typeface="Roboto"/>
                <a:sym typeface="Roboto"/>
              </a:rPr>
              <a:t>Política Nacional de Mobilidade Urbana</a:t>
            </a:r>
          </a:p>
          <a:p>
            <a:pPr marL="0" marR="0" lvl="0" indent="0" algn="l" rtl="0">
              <a:lnSpc>
                <a:spcPct val="100000"/>
              </a:lnSpc>
              <a:spcBef>
                <a:spcPts val="0"/>
              </a:spcBef>
              <a:spcAft>
                <a:spcPts val="0"/>
              </a:spcAft>
              <a:buNone/>
            </a:pPr>
            <a:endParaRPr lang="en" sz="2500" b="1" dirty="0">
              <a:solidFill>
                <a:schemeClr val="dk1"/>
              </a:solidFill>
              <a:latin typeface="Roboto"/>
              <a:ea typeface="Roboto"/>
              <a:cs typeface="Roboto"/>
              <a:sym typeface="Roboto"/>
            </a:endParaRPr>
          </a:p>
          <a:p>
            <a:pPr marL="0" marR="0" lvl="0" indent="0" algn="l" rtl="0">
              <a:lnSpc>
                <a:spcPct val="100000"/>
              </a:lnSpc>
              <a:spcBef>
                <a:spcPts val="0"/>
              </a:spcBef>
              <a:spcAft>
                <a:spcPts val="0"/>
              </a:spcAft>
              <a:buNone/>
            </a:pPr>
            <a:endParaRPr lang="en" sz="2500" b="1" dirty="0">
              <a:solidFill>
                <a:schemeClr val="dk1"/>
              </a:solidFill>
              <a:latin typeface="Roboto"/>
              <a:ea typeface="Roboto"/>
              <a:cs typeface="Roboto"/>
              <a:sym typeface="Roboto"/>
            </a:endParaRPr>
          </a:p>
          <a:p>
            <a:pPr marL="0" marR="0" lvl="0" indent="0" algn="l" rtl="0">
              <a:lnSpc>
                <a:spcPct val="100000"/>
              </a:lnSpc>
              <a:spcBef>
                <a:spcPts val="0"/>
              </a:spcBef>
              <a:spcAft>
                <a:spcPts val="0"/>
              </a:spcAft>
              <a:buNone/>
            </a:pPr>
            <a:endParaRPr lang="en" sz="2500" b="1" dirty="0">
              <a:solidFill>
                <a:schemeClr val="dk1"/>
              </a:solidFill>
              <a:latin typeface="Roboto"/>
              <a:ea typeface="Roboto"/>
              <a:cs typeface="Roboto"/>
              <a:sym typeface="Roboto"/>
            </a:endParaRPr>
          </a:p>
          <a:p>
            <a:pPr marL="0" marR="0" lvl="0" indent="0" algn="l" rtl="0">
              <a:lnSpc>
                <a:spcPct val="100000"/>
              </a:lnSpc>
              <a:spcBef>
                <a:spcPts val="0"/>
              </a:spcBef>
              <a:spcAft>
                <a:spcPts val="0"/>
              </a:spcAft>
              <a:buNone/>
            </a:pPr>
            <a:endParaRPr lang="en" sz="2500" b="1" dirty="0">
              <a:solidFill>
                <a:schemeClr val="dk1"/>
              </a:solidFill>
              <a:latin typeface="Roboto"/>
              <a:ea typeface="Roboto"/>
              <a:cs typeface="Roboto"/>
              <a:sym typeface="Roboto"/>
            </a:endParaRPr>
          </a:p>
          <a:p>
            <a:pPr marL="0" marR="0" lvl="0" indent="0" algn="l" rtl="0">
              <a:lnSpc>
                <a:spcPct val="100000"/>
              </a:lnSpc>
              <a:spcBef>
                <a:spcPts val="0"/>
              </a:spcBef>
              <a:spcAft>
                <a:spcPts val="0"/>
              </a:spcAft>
              <a:buNone/>
            </a:pPr>
            <a:endParaRPr lang="en" sz="2500" b="1" dirty="0">
              <a:solidFill>
                <a:schemeClr val="dk1"/>
              </a:solidFill>
              <a:latin typeface="Roboto"/>
              <a:ea typeface="Roboto"/>
              <a:cs typeface="Roboto"/>
              <a:sym typeface="Roboto"/>
            </a:endParaRPr>
          </a:p>
        </p:txBody>
      </p:sp>
      <p:pic>
        <p:nvPicPr>
          <p:cNvPr id="2" name="Imagem 1"/>
          <p:cNvPicPr>
            <a:picLocks noChangeAspect="1"/>
          </p:cNvPicPr>
          <p:nvPr/>
        </p:nvPicPr>
        <p:blipFill rotWithShape="1">
          <a:blip r:embed="rId3">
            <a:extLst>
              <a:ext uri="{28A0092B-C50C-407E-A947-70E740481C1C}">
                <a14:useLocalDpi xmlns:a14="http://schemas.microsoft.com/office/drawing/2010/main" val="0"/>
              </a:ext>
            </a:extLst>
          </a:blip>
          <a:srcRect l="13523"/>
          <a:stretch/>
        </p:blipFill>
        <p:spPr>
          <a:xfrm>
            <a:off x="6545460" y="517227"/>
            <a:ext cx="2845558" cy="4112100"/>
          </a:xfrm>
          <a:prstGeom prst="rect">
            <a:avLst/>
          </a:prstGeom>
        </p:spPr>
      </p:pic>
      <p:sp>
        <p:nvSpPr>
          <p:cNvPr id="6" name="Google Shape;206;p22"/>
          <p:cNvSpPr txBox="1"/>
          <p:nvPr/>
        </p:nvSpPr>
        <p:spPr>
          <a:xfrm>
            <a:off x="3144260" y="858074"/>
            <a:ext cx="3225800" cy="2585323"/>
          </a:xfrm>
          <a:prstGeom prst="rect">
            <a:avLst/>
          </a:prstGeom>
          <a:noFill/>
          <a:ln>
            <a:noFill/>
          </a:ln>
        </p:spPr>
        <p:txBody>
          <a:bodyPr spcFirstLastPara="1" wrap="square" lIns="0" tIns="0" rIns="0" bIns="0" anchor="t" anchorCtr="0">
            <a:spAutoFit/>
          </a:bodyPr>
          <a:lstStyle/>
          <a:p>
            <a:pPr marL="285750" indent="-285750">
              <a:lnSpc>
                <a:spcPct val="120000"/>
              </a:lnSpc>
              <a:buClr>
                <a:schemeClr val="bg1"/>
              </a:buClr>
              <a:buFont typeface="Wingdings" panose="05000000000000000000" pitchFamily="2" charset="2"/>
              <a:buChar char="q"/>
            </a:pPr>
            <a:r>
              <a:rPr lang="pt-BR" b="1" dirty="0">
                <a:solidFill>
                  <a:schemeClr val="bg1"/>
                </a:solidFill>
              </a:rPr>
              <a:t>Integração entre os modos e serviços de transporte urbano;</a:t>
            </a:r>
          </a:p>
          <a:p>
            <a:pPr marL="285750" lvl="0" indent="-285750">
              <a:lnSpc>
                <a:spcPct val="120000"/>
              </a:lnSpc>
              <a:buClr>
                <a:schemeClr val="bg1"/>
              </a:buClr>
              <a:buFont typeface="Wingdings" panose="05000000000000000000" pitchFamily="2" charset="2"/>
              <a:buChar char="q"/>
            </a:pPr>
            <a:r>
              <a:rPr lang="pt-BR" b="1" dirty="0">
                <a:solidFill>
                  <a:schemeClr val="bg1"/>
                </a:solidFill>
              </a:rPr>
              <a:t>Mitigação dos custos ambientais, sociais e econômicos dos deslocamentos de pessoas e cargas na cidade;</a:t>
            </a:r>
          </a:p>
          <a:p>
            <a:pPr marL="285750" lvl="0" indent="-285750">
              <a:lnSpc>
                <a:spcPct val="120000"/>
              </a:lnSpc>
              <a:buClr>
                <a:schemeClr val="bg1"/>
              </a:buClr>
              <a:buFont typeface="Wingdings" panose="05000000000000000000" pitchFamily="2" charset="2"/>
              <a:buChar char="q"/>
            </a:pPr>
            <a:r>
              <a:rPr lang="pt-BR" b="1" dirty="0">
                <a:solidFill>
                  <a:schemeClr val="bg1"/>
                </a:solidFill>
              </a:rPr>
              <a:t>Incentivo ao desenvolvimento científico-tecnológico e ao uso de energias renováveis e menos poluentes;</a:t>
            </a:r>
          </a:p>
        </p:txBody>
      </p:sp>
      <p:sp>
        <p:nvSpPr>
          <p:cNvPr id="3" name="Retângulo 2"/>
          <p:cNvSpPr/>
          <p:nvPr/>
        </p:nvSpPr>
        <p:spPr>
          <a:xfrm>
            <a:off x="519945" y="4152273"/>
            <a:ext cx="1580882" cy="477054"/>
          </a:xfrm>
          <a:prstGeom prst="rect">
            <a:avLst/>
          </a:prstGeom>
        </p:spPr>
        <p:txBody>
          <a:bodyPr wrap="none">
            <a:spAutoFit/>
          </a:bodyPr>
          <a:lstStyle/>
          <a:p>
            <a:pPr lvl="0"/>
            <a:r>
              <a:rPr lang="en" sz="2500" b="1" dirty="0">
                <a:solidFill>
                  <a:schemeClr val="dk1"/>
                </a:solidFill>
                <a:latin typeface="Roboto"/>
                <a:ea typeface="Roboto"/>
                <a:cs typeface="Roboto"/>
                <a:sym typeface="Roboto"/>
              </a:rPr>
              <a:t>Diretrizes</a:t>
            </a:r>
          </a:p>
        </p:txBody>
      </p:sp>
    </p:spTree>
    <p:extLst>
      <p:ext uri="{BB962C8B-B14F-4D97-AF65-F5344CB8AC3E}">
        <p14:creationId xmlns:p14="http://schemas.microsoft.com/office/powerpoint/2010/main" val="1973850099"/>
      </p:ext>
    </p:extLst>
  </p:cSld>
  <p:clrMapOvr>
    <a:masterClrMapping/>
  </p:clrMapOvr>
  <p:transition spd="slow">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22"/>
          <p:cNvSpPr/>
          <p:nvPr/>
        </p:nvSpPr>
        <p:spPr>
          <a:xfrm>
            <a:off x="2968860" y="517227"/>
            <a:ext cx="3576600" cy="4112100"/>
          </a:xfrm>
          <a:prstGeom prst="rect">
            <a:avLst/>
          </a:prstGeom>
          <a:solidFill>
            <a:schemeClr val="tx2"/>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dirty="0"/>
          </a:p>
        </p:txBody>
      </p:sp>
      <p:sp>
        <p:nvSpPr>
          <p:cNvPr id="205" name="Google Shape;205;p22"/>
          <p:cNvSpPr txBox="1"/>
          <p:nvPr/>
        </p:nvSpPr>
        <p:spPr>
          <a:xfrm>
            <a:off x="514350" y="858074"/>
            <a:ext cx="2212800" cy="1538883"/>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 sz="2500" b="1" dirty="0">
                <a:solidFill>
                  <a:schemeClr val="dk1"/>
                </a:solidFill>
                <a:latin typeface="Roboto"/>
                <a:ea typeface="Roboto"/>
                <a:cs typeface="Roboto"/>
                <a:sym typeface="Roboto"/>
              </a:rPr>
              <a:t>Plano Nacional de Mobilidade Urbana</a:t>
            </a:r>
          </a:p>
          <a:p>
            <a:pPr marL="0" marR="0" lvl="0" indent="0" algn="l" rtl="0">
              <a:lnSpc>
                <a:spcPct val="100000"/>
              </a:lnSpc>
              <a:spcBef>
                <a:spcPts val="0"/>
              </a:spcBef>
              <a:spcAft>
                <a:spcPts val="0"/>
              </a:spcAft>
              <a:buNone/>
            </a:pPr>
            <a:endParaRPr lang="en" sz="2500" b="1" dirty="0">
              <a:solidFill>
                <a:schemeClr val="dk1"/>
              </a:solidFill>
              <a:latin typeface="Roboto"/>
              <a:ea typeface="Roboto"/>
              <a:cs typeface="Roboto"/>
              <a:sym typeface="Roboto"/>
            </a:endParaRPr>
          </a:p>
        </p:txBody>
      </p:sp>
      <p:pic>
        <p:nvPicPr>
          <p:cNvPr id="2" name="Imagem 1"/>
          <p:cNvPicPr>
            <a:picLocks noChangeAspect="1"/>
          </p:cNvPicPr>
          <p:nvPr/>
        </p:nvPicPr>
        <p:blipFill rotWithShape="1">
          <a:blip r:embed="rId3">
            <a:extLst>
              <a:ext uri="{28A0092B-C50C-407E-A947-70E740481C1C}">
                <a14:useLocalDpi xmlns:a14="http://schemas.microsoft.com/office/drawing/2010/main" val="0"/>
              </a:ext>
            </a:extLst>
          </a:blip>
          <a:srcRect l="13523"/>
          <a:stretch/>
        </p:blipFill>
        <p:spPr>
          <a:xfrm>
            <a:off x="6545460" y="517227"/>
            <a:ext cx="2845558" cy="4112100"/>
          </a:xfrm>
          <a:prstGeom prst="rect">
            <a:avLst/>
          </a:prstGeom>
        </p:spPr>
      </p:pic>
      <p:sp>
        <p:nvSpPr>
          <p:cNvPr id="6" name="Google Shape;206;p22"/>
          <p:cNvSpPr txBox="1"/>
          <p:nvPr/>
        </p:nvSpPr>
        <p:spPr>
          <a:xfrm>
            <a:off x="3144260" y="858074"/>
            <a:ext cx="3225800" cy="2326791"/>
          </a:xfrm>
          <a:prstGeom prst="rect">
            <a:avLst/>
          </a:prstGeom>
          <a:noFill/>
          <a:ln>
            <a:noFill/>
          </a:ln>
        </p:spPr>
        <p:txBody>
          <a:bodyPr spcFirstLastPara="1" wrap="square" lIns="0" tIns="0" rIns="0" bIns="0" anchor="t" anchorCtr="0">
            <a:spAutoFit/>
          </a:bodyPr>
          <a:lstStyle/>
          <a:p>
            <a:pPr marL="285750" lvl="0" indent="-285750">
              <a:lnSpc>
                <a:spcPct val="120000"/>
              </a:lnSpc>
              <a:buClr>
                <a:schemeClr val="bg1"/>
              </a:buClr>
              <a:buFont typeface="Wingdings" panose="05000000000000000000" pitchFamily="2" charset="2"/>
              <a:buChar char="q"/>
            </a:pPr>
            <a:r>
              <a:rPr lang="pt-BR" b="1" dirty="0">
                <a:solidFill>
                  <a:schemeClr val="bg1"/>
                </a:solidFill>
              </a:rPr>
              <a:t>Priorização de projetos de transporte público coletivo estruturadores do território e indutores do desenvolvimento urbano integrado; e</a:t>
            </a:r>
          </a:p>
          <a:p>
            <a:pPr marL="285750" lvl="0" indent="-285750">
              <a:lnSpc>
                <a:spcPct val="120000"/>
              </a:lnSpc>
              <a:buClr>
                <a:schemeClr val="bg1"/>
              </a:buClr>
              <a:buFont typeface="Wingdings" panose="05000000000000000000" pitchFamily="2" charset="2"/>
              <a:buChar char="q"/>
            </a:pPr>
            <a:r>
              <a:rPr lang="pt-BR" b="1" dirty="0">
                <a:solidFill>
                  <a:schemeClr val="bg1"/>
                </a:solidFill>
              </a:rPr>
              <a:t>Integração entre as cidades gêmeas localizadas na faixa de fronteira com outros países sobre a linha divisória internacional.</a:t>
            </a:r>
            <a:endParaRPr sz="500" b="1" dirty="0">
              <a:solidFill>
                <a:schemeClr val="bg1"/>
              </a:solidFill>
            </a:endParaRPr>
          </a:p>
        </p:txBody>
      </p:sp>
      <p:sp>
        <p:nvSpPr>
          <p:cNvPr id="3" name="Retângulo 2"/>
          <p:cNvSpPr/>
          <p:nvPr/>
        </p:nvSpPr>
        <p:spPr>
          <a:xfrm>
            <a:off x="509837" y="4152273"/>
            <a:ext cx="1580882" cy="477054"/>
          </a:xfrm>
          <a:prstGeom prst="rect">
            <a:avLst/>
          </a:prstGeom>
        </p:spPr>
        <p:txBody>
          <a:bodyPr wrap="none">
            <a:spAutoFit/>
          </a:bodyPr>
          <a:lstStyle/>
          <a:p>
            <a:pPr lvl="0"/>
            <a:r>
              <a:rPr lang="en" sz="2500" b="1" dirty="0">
                <a:solidFill>
                  <a:schemeClr val="dk1"/>
                </a:solidFill>
                <a:latin typeface="Roboto"/>
                <a:ea typeface="Roboto"/>
                <a:cs typeface="Roboto"/>
                <a:sym typeface="Roboto"/>
              </a:rPr>
              <a:t>Diretrizes</a:t>
            </a:r>
          </a:p>
        </p:txBody>
      </p:sp>
    </p:spTree>
    <p:extLst>
      <p:ext uri="{BB962C8B-B14F-4D97-AF65-F5344CB8AC3E}">
        <p14:creationId xmlns:p14="http://schemas.microsoft.com/office/powerpoint/2010/main" val="159006723"/>
      </p:ext>
    </p:extLst>
  </p:cSld>
  <p:clrMapOvr>
    <a:masterClrMapping/>
  </p:clrMapOvr>
  <p:transition spd="slow">
    <p:wip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Shape 267"/>
        <p:cNvGrpSpPr/>
        <p:nvPr/>
      </p:nvGrpSpPr>
      <p:grpSpPr>
        <a:xfrm>
          <a:off x="0" y="0"/>
          <a:ext cx="0" cy="0"/>
          <a:chOff x="0" y="0"/>
          <a:chExt cx="0" cy="0"/>
        </a:xfrm>
      </p:grpSpPr>
      <p:sp>
        <p:nvSpPr>
          <p:cNvPr id="268" name="Google Shape;268;p28"/>
          <p:cNvSpPr/>
          <p:nvPr/>
        </p:nvSpPr>
        <p:spPr>
          <a:xfrm>
            <a:off x="514350" y="2179914"/>
            <a:ext cx="8115300" cy="2449200"/>
          </a:xfrm>
          <a:prstGeom prst="rect">
            <a:avLst/>
          </a:prstGeom>
          <a:solidFill>
            <a:srgbClr val="0070C0"/>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dirty="0"/>
          </a:p>
        </p:txBody>
      </p:sp>
      <p:cxnSp>
        <p:nvCxnSpPr>
          <p:cNvPr id="269" name="Google Shape;269;p28"/>
          <p:cNvCxnSpPr/>
          <p:nvPr/>
        </p:nvCxnSpPr>
        <p:spPr>
          <a:xfrm>
            <a:off x="760269" y="2689290"/>
            <a:ext cx="5977800" cy="0"/>
          </a:xfrm>
          <a:prstGeom prst="straightConnector1">
            <a:avLst/>
          </a:prstGeom>
          <a:noFill/>
          <a:ln w="9525" cap="rnd" cmpd="sng">
            <a:solidFill>
              <a:schemeClr val="accent3"/>
            </a:solidFill>
            <a:prstDash val="solid"/>
            <a:round/>
            <a:headEnd type="none" w="sm" len="sm"/>
            <a:tailEnd type="none" w="sm" len="sm"/>
          </a:ln>
        </p:spPr>
      </p:cxnSp>
      <p:sp>
        <p:nvSpPr>
          <p:cNvPr id="270" name="Google Shape;270;p28"/>
          <p:cNvSpPr/>
          <p:nvPr/>
        </p:nvSpPr>
        <p:spPr>
          <a:xfrm>
            <a:off x="750744" y="2645579"/>
            <a:ext cx="135300" cy="128100"/>
          </a:xfrm>
          <a:prstGeom prst="rect">
            <a:avLst/>
          </a:prstGeom>
          <a:solidFill>
            <a:schemeClr val="accent3"/>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dirty="0"/>
          </a:p>
        </p:txBody>
      </p:sp>
      <p:sp>
        <p:nvSpPr>
          <p:cNvPr id="271" name="Google Shape;271;p28"/>
          <p:cNvSpPr/>
          <p:nvPr/>
        </p:nvSpPr>
        <p:spPr>
          <a:xfrm>
            <a:off x="2719715" y="2625232"/>
            <a:ext cx="135300" cy="128100"/>
          </a:xfrm>
          <a:prstGeom prst="rect">
            <a:avLst/>
          </a:prstGeom>
          <a:solidFill>
            <a:schemeClr val="accent3"/>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dirty="0"/>
          </a:p>
        </p:txBody>
      </p:sp>
      <p:sp>
        <p:nvSpPr>
          <p:cNvPr id="272" name="Google Shape;272;p28"/>
          <p:cNvSpPr/>
          <p:nvPr/>
        </p:nvSpPr>
        <p:spPr>
          <a:xfrm>
            <a:off x="4655995" y="2645579"/>
            <a:ext cx="135300" cy="128100"/>
          </a:xfrm>
          <a:prstGeom prst="rect">
            <a:avLst/>
          </a:prstGeom>
          <a:solidFill>
            <a:schemeClr val="accent3"/>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dirty="0"/>
          </a:p>
        </p:txBody>
      </p:sp>
      <p:sp>
        <p:nvSpPr>
          <p:cNvPr id="273" name="Google Shape;273;p28"/>
          <p:cNvSpPr/>
          <p:nvPr/>
        </p:nvSpPr>
        <p:spPr>
          <a:xfrm>
            <a:off x="6737905" y="2645579"/>
            <a:ext cx="135300" cy="128100"/>
          </a:xfrm>
          <a:prstGeom prst="rect">
            <a:avLst/>
          </a:prstGeom>
          <a:solidFill>
            <a:schemeClr val="accent3"/>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dirty="0"/>
          </a:p>
        </p:txBody>
      </p:sp>
      <p:sp>
        <p:nvSpPr>
          <p:cNvPr id="274" name="Google Shape;274;p28"/>
          <p:cNvSpPr txBox="1"/>
          <p:nvPr/>
        </p:nvSpPr>
        <p:spPr>
          <a:xfrm>
            <a:off x="514350" y="504825"/>
            <a:ext cx="5860200" cy="1384995"/>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 sz="4500" b="1" dirty="0">
                <a:solidFill>
                  <a:schemeClr val="dk1"/>
                </a:solidFill>
                <a:latin typeface="Roboto"/>
                <a:ea typeface="Roboto"/>
                <a:cs typeface="Roboto"/>
                <a:sym typeface="Roboto"/>
              </a:rPr>
              <a:t>Fase de desenvolvimento</a:t>
            </a:r>
            <a:endParaRPr sz="700" dirty="0">
              <a:solidFill>
                <a:schemeClr val="dk1"/>
              </a:solidFill>
            </a:endParaRPr>
          </a:p>
        </p:txBody>
      </p:sp>
      <p:grpSp>
        <p:nvGrpSpPr>
          <p:cNvPr id="275" name="Google Shape;275;p28"/>
          <p:cNvGrpSpPr/>
          <p:nvPr/>
        </p:nvGrpSpPr>
        <p:grpSpPr>
          <a:xfrm>
            <a:off x="760269" y="2942725"/>
            <a:ext cx="1645875" cy="1179841"/>
            <a:chOff x="0" y="0"/>
            <a:chExt cx="4389000" cy="3146243"/>
          </a:xfrm>
        </p:grpSpPr>
        <p:sp>
          <p:nvSpPr>
            <p:cNvPr id="276" name="Google Shape;276;p28"/>
            <p:cNvSpPr txBox="1"/>
            <p:nvPr/>
          </p:nvSpPr>
          <p:spPr>
            <a:xfrm>
              <a:off x="0" y="0"/>
              <a:ext cx="4389000" cy="697627"/>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 sz="1700" b="1" dirty="0">
                  <a:solidFill>
                    <a:schemeClr val="lt1"/>
                  </a:solidFill>
                  <a:latin typeface="Roboto"/>
                  <a:ea typeface="Roboto"/>
                  <a:sym typeface="Roboto"/>
                </a:rPr>
                <a:t>Caracterização</a:t>
              </a:r>
              <a:endParaRPr sz="700" dirty="0">
                <a:solidFill>
                  <a:schemeClr val="lt1"/>
                </a:solidFill>
              </a:endParaRPr>
            </a:p>
          </p:txBody>
        </p:sp>
        <p:sp>
          <p:nvSpPr>
            <p:cNvPr id="277" name="Google Shape;277;p28"/>
            <p:cNvSpPr txBox="1"/>
            <p:nvPr/>
          </p:nvSpPr>
          <p:spPr>
            <a:xfrm>
              <a:off x="0" y="1373451"/>
              <a:ext cx="4389000" cy="1772792"/>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 sz="1200" dirty="0">
                  <a:solidFill>
                    <a:schemeClr val="lt1"/>
                  </a:solidFill>
                  <a:latin typeface="Roboto"/>
                  <a:ea typeface="Roboto"/>
                  <a:sym typeface="Roboto"/>
                </a:rPr>
                <a:t>Panorama histórico e demográfico da cidade de Americana.</a:t>
              </a:r>
              <a:endParaRPr sz="700" dirty="0">
                <a:solidFill>
                  <a:schemeClr val="lt1"/>
                </a:solidFill>
              </a:endParaRPr>
            </a:p>
          </p:txBody>
        </p:sp>
      </p:grpSp>
      <p:grpSp>
        <p:nvGrpSpPr>
          <p:cNvPr id="278" name="Google Shape;278;p28"/>
          <p:cNvGrpSpPr/>
          <p:nvPr/>
        </p:nvGrpSpPr>
        <p:grpSpPr>
          <a:xfrm>
            <a:off x="2719715" y="2942725"/>
            <a:ext cx="1645875" cy="1346158"/>
            <a:chOff x="0" y="0"/>
            <a:chExt cx="4389000" cy="3589754"/>
          </a:xfrm>
        </p:grpSpPr>
        <p:sp>
          <p:nvSpPr>
            <p:cNvPr id="279" name="Google Shape;279;p28"/>
            <p:cNvSpPr txBox="1"/>
            <p:nvPr/>
          </p:nvSpPr>
          <p:spPr>
            <a:xfrm>
              <a:off x="0" y="0"/>
              <a:ext cx="4389000" cy="697627"/>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 sz="1700" b="1" dirty="0">
                  <a:solidFill>
                    <a:schemeClr val="lt1"/>
                  </a:solidFill>
                  <a:latin typeface="Roboto"/>
                  <a:ea typeface="Roboto"/>
                  <a:sym typeface="Roboto"/>
                </a:rPr>
                <a:t>Diagnóstico</a:t>
              </a:r>
              <a:endParaRPr sz="700" dirty="0">
                <a:solidFill>
                  <a:schemeClr val="lt1"/>
                </a:solidFill>
              </a:endParaRPr>
            </a:p>
          </p:txBody>
        </p:sp>
        <p:sp>
          <p:nvSpPr>
            <p:cNvPr id="280" name="Google Shape;280;p28"/>
            <p:cNvSpPr txBox="1"/>
            <p:nvPr/>
          </p:nvSpPr>
          <p:spPr>
            <a:xfrm>
              <a:off x="0" y="1226029"/>
              <a:ext cx="4389000" cy="2363725"/>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pt-BR" sz="1200" u="none" dirty="0">
                  <a:solidFill>
                    <a:schemeClr val="lt1"/>
                  </a:solidFill>
                  <a:latin typeface="Roboto"/>
                  <a:ea typeface="Roboto"/>
                  <a:cs typeface="Roboto"/>
                  <a:sym typeface="Roboto"/>
                </a:rPr>
                <a:t>Levantamento</a:t>
              </a:r>
              <a:r>
                <a:rPr lang="en" sz="1200" u="none" dirty="0">
                  <a:solidFill>
                    <a:schemeClr val="lt1"/>
                  </a:solidFill>
                  <a:latin typeface="Roboto"/>
                  <a:ea typeface="Roboto"/>
                  <a:cs typeface="Roboto"/>
                  <a:sym typeface="Roboto"/>
                </a:rPr>
                <a:t> e processamento de dados demográgicos e características físicas.</a:t>
              </a:r>
              <a:endParaRPr sz="700" dirty="0">
                <a:solidFill>
                  <a:schemeClr val="lt1"/>
                </a:solidFill>
              </a:endParaRPr>
            </a:p>
          </p:txBody>
        </p:sp>
      </p:grpSp>
      <p:grpSp>
        <p:nvGrpSpPr>
          <p:cNvPr id="281" name="Google Shape;281;p28"/>
          <p:cNvGrpSpPr/>
          <p:nvPr/>
        </p:nvGrpSpPr>
        <p:grpSpPr>
          <a:xfrm>
            <a:off x="4655995" y="2942725"/>
            <a:ext cx="1645875" cy="1567757"/>
            <a:chOff x="0" y="0"/>
            <a:chExt cx="4389000" cy="4180685"/>
          </a:xfrm>
        </p:grpSpPr>
        <p:sp>
          <p:nvSpPr>
            <p:cNvPr id="282" name="Google Shape;282;p28"/>
            <p:cNvSpPr txBox="1"/>
            <p:nvPr/>
          </p:nvSpPr>
          <p:spPr>
            <a:xfrm>
              <a:off x="0" y="0"/>
              <a:ext cx="4389000" cy="697627"/>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 sz="1700" b="1" dirty="0">
                  <a:solidFill>
                    <a:schemeClr val="lt1"/>
                  </a:solidFill>
                  <a:latin typeface="Roboto"/>
                  <a:ea typeface="Roboto"/>
                  <a:sym typeface="Roboto"/>
                </a:rPr>
                <a:t>Diretrizes</a:t>
              </a:r>
              <a:endParaRPr sz="700" dirty="0">
                <a:solidFill>
                  <a:schemeClr val="lt1"/>
                </a:solidFill>
              </a:endParaRPr>
            </a:p>
          </p:txBody>
        </p:sp>
        <p:sp>
          <p:nvSpPr>
            <p:cNvPr id="283" name="Google Shape;283;p28"/>
            <p:cNvSpPr txBox="1"/>
            <p:nvPr/>
          </p:nvSpPr>
          <p:spPr>
            <a:xfrm>
              <a:off x="0" y="1226029"/>
              <a:ext cx="4389000" cy="2954656"/>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 sz="1200" u="none" dirty="0">
                  <a:solidFill>
                    <a:schemeClr val="lt1"/>
                  </a:solidFill>
                  <a:latin typeface="Roboto"/>
                  <a:ea typeface="Roboto"/>
                  <a:cs typeface="Roboto"/>
                  <a:sym typeface="Roboto"/>
                </a:rPr>
                <a:t>Plano de ações para desenvolver a Mobilidade Urbana sustentável no Município</a:t>
              </a:r>
              <a:endParaRPr sz="700" dirty="0">
                <a:solidFill>
                  <a:schemeClr val="lt1"/>
                </a:solidFill>
              </a:endParaRPr>
            </a:p>
          </p:txBody>
        </p:sp>
      </p:grpSp>
      <p:grpSp>
        <p:nvGrpSpPr>
          <p:cNvPr id="284" name="Google Shape;284;p28"/>
          <p:cNvGrpSpPr/>
          <p:nvPr/>
        </p:nvGrpSpPr>
        <p:grpSpPr>
          <a:xfrm>
            <a:off x="6737904" y="2942725"/>
            <a:ext cx="1645876" cy="1155614"/>
            <a:chOff x="-3" y="0"/>
            <a:chExt cx="4389003" cy="3081637"/>
          </a:xfrm>
        </p:grpSpPr>
        <p:sp>
          <p:nvSpPr>
            <p:cNvPr id="285" name="Google Shape;285;p28"/>
            <p:cNvSpPr txBox="1"/>
            <p:nvPr/>
          </p:nvSpPr>
          <p:spPr>
            <a:xfrm>
              <a:off x="0" y="0"/>
              <a:ext cx="4389000" cy="697627"/>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 sz="1700" b="1" dirty="0">
                  <a:solidFill>
                    <a:schemeClr val="lt1"/>
                  </a:solidFill>
                  <a:latin typeface="Roboto"/>
                  <a:ea typeface="Roboto"/>
                  <a:sym typeface="Roboto"/>
                </a:rPr>
                <a:t>PMMU</a:t>
              </a:r>
              <a:endParaRPr sz="700" dirty="0">
                <a:solidFill>
                  <a:schemeClr val="lt1"/>
                </a:solidFill>
              </a:endParaRPr>
            </a:p>
          </p:txBody>
        </p:sp>
        <p:sp>
          <p:nvSpPr>
            <p:cNvPr id="286" name="Google Shape;286;p28"/>
            <p:cNvSpPr txBox="1"/>
            <p:nvPr/>
          </p:nvSpPr>
          <p:spPr>
            <a:xfrm>
              <a:off x="-3" y="1308845"/>
              <a:ext cx="4389000" cy="1772792"/>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 sz="1200" u="none" dirty="0">
                  <a:solidFill>
                    <a:schemeClr val="lt1"/>
                  </a:solidFill>
                  <a:latin typeface="Roboto"/>
                  <a:ea typeface="Roboto"/>
                  <a:cs typeface="Roboto"/>
                  <a:sym typeface="Roboto"/>
                </a:rPr>
                <a:t>Projeto de Lei Municipal aprovada pela Câmara dos Vereadores.</a:t>
              </a:r>
              <a:endParaRPr sz="700" dirty="0">
                <a:solidFill>
                  <a:schemeClr val="lt1"/>
                </a:solidFill>
              </a:endParaRPr>
            </a:p>
          </p:txBody>
        </p:sp>
      </p:grpSp>
    </p:spTree>
    <p:extLst>
      <p:ext uri="{BB962C8B-B14F-4D97-AF65-F5344CB8AC3E}">
        <p14:creationId xmlns:p14="http://schemas.microsoft.com/office/powerpoint/2010/main" val="428666474"/>
      </p:ext>
    </p:extLst>
  </p:cSld>
  <p:clrMapOvr>
    <a:masterClrMapping/>
  </p:clrMapOvr>
  <p:transition spd="slow">
    <p:wipe/>
  </p:transition>
  <p:timing>
    <p:tnLst>
      <p:par>
        <p:cTn id="1" dur="indefinite" restart="never" nodeType="tmRoot"/>
      </p:par>
    </p:tnLst>
  </p:timing>
</p:sld>
</file>

<file path=ppt/theme/theme1.xml><?xml version="1.0" encoding="utf-8"?>
<a:theme xmlns:a="http://schemas.openxmlformats.org/drawingml/2006/main" name="SlidesCarnival base template">
  <a:themeElements>
    <a:clrScheme name="Personalizada 13">
      <a:dk1>
        <a:srgbClr val="000000"/>
      </a:dk1>
      <a:lt1>
        <a:srgbClr val="FFFFFF"/>
      </a:lt1>
      <a:dk2>
        <a:srgbClr val="0070C0"/>
      </a:dk2>
      <a:lt2>
        <a:srgbClr val="C00000"/>
      </a:lt2>
      <a:accent1>
        <a:srgbClr val="C0C0C0"/>
      </a:accent1>
      <a:accent2>
        <a:srgbClr val="77838D"/>
      </a:accent2>
      <a:accent3>
        <a:srgbClr val="EFEFEF"/>
      </a:accent3>
      <a:accent4>
        <a:srgbClr val="FFFFFF"/>
      </a:accent4>
      <a:accent5>
        <a:srgbClr val="FFFFFF"/>
      </a:accent5>
      <a:accent6>
        <a:srgbClr val="FFFFFF"/>
      </a:accent6>
      <a:hlink>
        <a:srgbClr val="0070C0"/>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6.xml><?xml version="1.0" encoding="utf-8"?>
<a:themeOverride xmlns:a="http://schemas.openxmlformats.org/drawingml/2006/main">
  <a:clrScheme name="Sheets">
    <a:dk1>
      <a:srgbClr val="000000"/>
    </a:dk1>
    <a:lt1>
      <a:srgbClr val="FFFFFF"/>
    </a:lt1>
    <a:dk2>
      <a:srgbClr val="000000"/>
    </a:dk2>
    <a:lt2>
      <a:srgbClr val="FFFFFF"/>
    </a:lt2>
    <a:accent1>
      <a:srgbClr val="4285F4"/>
    </a:accent1>
    <a:accent2>
      <a:srgbClr val="EA4335"/>
    </a:accent2>
    <a:accent3>
      <a:srgbClr val="FBBC04"/>
    </a:accent3>
    <a:accent4>
      <a:srgbClr val="34A853"/>
    </a:accent4>
    <a:accent5>
      <a:srgbClr val="FF6D01"/>
    </a:accent5>
    <a:accent6>
      <a:srgbClr val="46BDC6"/>
    </a:accent6>
    <a:hlink>
      <a:srgbClr val="1155CC"/>
    </a:hlink>
    <a:folHlink>
      <a:srgbClr val="1155CC"/>
    </a:folHlink>
  </a:clrScheme>
  <a:fontScheme name="Sheets">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7.xml><?xml version="1.0" encoding="utf-8"?>
<a:themeOverride xmlns:a="http://schemas.openxmlformats.org/drawingml/2006/main">
  <a:clrScheme name="Sheets">
    <a:dk1>
      <a:srgbClr val="000000"/>
    </a:dk1>
    <a:lt1>
      <a:srgbClr val="FFFFFF"/>
    </a:lt1>
    <a:dk2>
      <a:srgbClr val="000000"/>
    </a:dk2>
    <a:lt2>
      <a:srgbClr val="FFFFFF"/>
    </a:lt2>
    <a:accent1>
      <a:srgbClr val="4285F4"/>
    </a:accent1>
    <a:accent2>
      <a:srgbClr val="EA4335"/>
    </a:accent2>
    <a:accent3>
      <a:srgbClr val="FBBC04"/>
    </a:accent3>
    <a:accent4>
      <a:srgbClr val="34A853"/>
    </a:accent4>
    <a:accent5>
      <a:srgbClr val="FF6D01"/>
    </a:accent5>
    <a:accent6>
      <a:srgbClr val="46BDC6"/>
    </a:accent6>
    <a:hlink>
      <a:srgbClr val="1155CC"/>
    </a:hlink>
    <a:folHlink>
      <a:srgbClr val="1155CC"/>
    </a:folHlink>
  </a:clrScheme>
  <a:fontScheme name="Sheets">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8.xml><?xml version="1.0" encoding="utf-8"?>
<a:themeOverride xmlns:a="http://schemas.openxmlformats.org/drawingml/2006/main">
  <a:clrScheme name="Sheets">
    <a:dk1>
      <a:srgbClr val="000000"/>
    </a:dk1>
    <a:lt1>
      <a:srgbClr val="FFFFFF"/>
    </a:lt1>
    <a:dk2>
      <a:srgbClr val="000000"/>
    </a:dk2>
    <a:lt2>
      <a:srgbClr val="FFFFFF"/>
    </a:lt2>
    <a:accent1>
      <a:srgbClr val="4285F4"/>
    </a:accent1>
    <a:accent2>
      <a:srgbClr val="EA4335"/>
    </a:accent2>
    <a:accent3>
      <a:srgbClr val="FBBC04"/>
    </a:accent3>
    <a:accent4>
      <a:srgbClr val="34A853"/>
    </a:accent4>
    <a:accent5>
      <a:srgbClr val="FF6D01"/>
    </a:accent5>
    <a:accent6>
      <a:srgbClr val="46BDC6"/>
    </a:accent6>
    <a:hlink>
      <a:srgbClr val="1155CC"/>
    </a:hlink>
    <a:folHlink>
      <a:srgbClr val="1155CC"/>
    </a:folHlink>
  </a:clrScheme>
  <a:fontScheme name="Sheets">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1633</TotalTime>
  <Words>3226</Words>
  <Application>Microsoft Office PowerPoint</Application>
  <PresentationFormat>Apresentação na tela (16:9)</PresentationFormat>
  <Paragraphs>322</Paragraphs>
  <Slides>53</Slides>
  <Notes>53</Notes>
  <HiddenSlides>0</HiddenSlides>
  <MMClips>0</MMClips>
  <ScaleCrop>false</ScaleCrop>
  <HeadingPairs>
    <vt:vector size="6" baseType="variant">
      <vt:variant>
        <vt:lpstr>Fontes usadas</vt:lpstr>
      </vt:variant>
      <vt:variant>
        <vt:i4>5</vt:i4>
      </vt:variant>
      <vt:variant>
        <vt:lpstr>Tema</vt:lpstr>
      </vt:variant>
      <vt:variant>
        <vt:i4>1</vt:i4>
      </vt:variant>
      <vt:variant>
        <vt:lpstr>Títulos de slides</vt:lpstr>
      </vt:variant>
      <vt:variant>
        <vt:i4>53</vt:i4>
      </vt:variant>
    </vt:vector>
  </HeadingPairs>
  <TitlesOfParts>
    <vt:vector size="59" baseType="lpstr">
      <vt:lpstr>Roboto</vt:lpstr>
      <vt:lpstr>Wingdings</vt:lpstr>
      <vt:lpstr>Calibri</vt:lpstr>
      <vt:lpstr>Arial</vt:lpstr>
      <vt:lpstr>Times New Roman</vt:lpstr>
      <vt:lpstr>SlidesCarnival base template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Diagnóstico demográfico</vt:lpstr>
      <vt:lpstr>Densidade Demográfica</vt:lpstr>
      <vt:lpstr>Pessoas Alfabetizadas</vt:lpstr>
      <vt:lpstr>Pessoas não alfabetizadas </vt:lpstr>
      <vt:lpstr>Rendimento Médio Mensal</vt:lpstr>
      <vt:lpstr>Diagnóstico de uso do solo </vt:lpstr>
      <vt:lpstr>Densidade de Comércio e Serviços</vt:lpstr>
      <vt:lpstr>Densidade de Indústria</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Transporte Coletivo</vt:lpstr>
      <vt:lpstr>Comparativo do volume de passageiros do 1° trimestre dos anos 2019 a 2022  </vt:lpstr>
      <vt:lpstr>Comparativo do número de linhas ofertadas no 1° trimestre dos anos 2019 a 2022  </vt:lpstr>
      <vt:lpstr>Apresentação do PowerPoint</vt:lpstr>
      <vt:lpstr>Quantidade de unidades escolares que utilizam o transporte escolar municipal por área de planejamento.</vt:lpstr>
      <vt:lpstr>Apresentação do PowerPoint</vt:lpstr>
      <vt:lpstr>Pesquisa de Opinião</vt:lpstr>
      <vt:lpstr>Qual o tipo de transporte utilizado?</vt:lpstr>
      <vt:lpstr>Quais os maiores problemas em relação a mobilidade em Americana?</vt:lpstr>
      <vt:lpstr>Quais os pontos fortes em relação a mobilidade em Americana?</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Rachel Rodrigues Barboza Pessoa</dc:creator>
  <cp:lastModifiedBy>Sala - SEPLAN</cp:lastModifiedBy>
  <cp:revision>90</cp:revision>
  <cp:lastPrinted>2022-12-12T11:36:00Z</cp:lastPrinted>
  <dcterms:modified xsi:type="dcterms:W3CDTF">2022-12-12T13:33:19Z</dcterms:modified>
</cp:coreProperties>
</file>